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1"/>
  </p:notesMasterIdLst>
  <p:handoutMasterIdLst>
    <p:handoutMasterId r:id="rId22"/>
  </p:handoutMasterIdLst>
  <p:sldIdLst>
    <p:sldId id="256" r:id="rId5"/>
    <p:sldId id="304" r:id="rId6"/>
    <p:sldId id="295" r:id="rId7"/>
    <p:sldId id="278" r:id="rId8"/>
    <p:sldId id="309" r:id="rId9"/>
    <p:sldId id="318" r:id="rId10"/>
    <p:sldId id="310" r:id="rId11"/>
    <p:sldId id="322" r:id="rId12"/>
    <p:sldId id="325" r:id="rId13"/>
    <p:sldId id="317" r:id="rId14"/>
    <p:sldId id="316" r:id="rId15"/>
    <p:sldId id="326" r:id="rId16"/>
    <p:sldId id="319" r:id="rId17"/>
    <p:sldId id="299" r:id="rId18"/>
    <p:sldId id="300" r:id="rId19"/>
    <p:sldId id="303" r:id="rId20"/>
  </p:sldIdLst>
  <p:sldSz cx="9144000" cy="6858000" type="overhead"/>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5A11"/>
    <a:srgbClr val="C05A11"/>
    <a:srgbClr val="C25A11"/>
    <a:srgbClr val="C15811"/>
    <a:srgbClr val="C85C12"/>
    <a:srgbClr val="BC5610"/>
    <a:srgbClr val="F8991D"/>
    <a:srgbClr val="4571B7"/>
    <a:srgbClr val="A5A5A5"/>
    <a:srgbClr val="BE85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8" autoAdjust="0"/>
    <p:restoredTop sz="94652" autoAdjust="0"/>
  </p:normalViewPr>
  <p:slideViewPr>
    <p:cSldViewPr snapToGrid="0" snapToObjects="1">
      <p:cViewPr varScale="1">
        <p:scale>
          <a:sx n="72" d="100"/>
          <a:sy n="72" d="100"/>
        </p:scale>
        <p:origin x="845"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3" d="100"/>
          <a:sy n="83" d="100"/>
        </p:scale>
        <p:origin x="318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970338" y="1"/>
            <a:ext cx="3038475" cy="466725"/>
          </a:xfrm>
          <a:prstGeom prst="rect">
            <a:avLst/>
          </a:prstGeom>
        </p:spPr>
        <p:txBody>
          <a:bodyPr vert="horz" lIns="91431" tIns="45715" rIns="91431" bIns="45715" rtlCol="0"/>
          <a:lstStyle>
            <a:lvl1pPr algn="r">
              <a:defRPr sz="1200"/>
            </a:lvl1pPr>
          </a:lstStyle>
          <a:p>
            <a:fld id="{9DE5640C-167F-48E1-8281-A9C37F2E5AEA}" type="datetimeFigureOut">
              <a:rPr lang="en-US" smtClean="0"/>
              <a:t>8/26/2021</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5"/>
          </a:xfrm>
          <a:prstGeom prst="rect">
            <a:avLst/>
          </a:prstGeom>
        </p:spPr>
        <p:txBody>
          <a:bodyPr vert="horz" lIns="91431" tIns="45715" rIns="91431" bIns="45715" rtlCol="0" anchor="b"/>
          <a:lstStyle>
            <a:lvl1pPr algn="r">
              <a:defRPr sz="1200"/>
            </a:lvl1pPr>
          </a:lstStyle>
          <a:p>
            <a:fld id="{C07767A9-8A96-4190-AAFF-F1D0F945974C}" type="slidenum">
              <a:rPr lang="en-US" smtClean="0"/>
              <a:t>‹#›</a:t>
            </a:fld>
            <a:endParaRPr lang="en-US"/>
          </a:p>
        </p:txBody>
      </p:sp>
    </p:spTree>
    <p:extLst>
      <p:ext uri="{BB962C8B-B14F-4D97-AF65-F5344CB8AC3E}">
        <p14:creationId xmlns:p14="http://schemas.microsoft.com/office/powerpoint/2010/main" val="4108530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9" y="1"/>
            <a:ext cx="3037840" cy="466434"/>
          </a:xfrm>
          <a:prstGeom prst="rect">
            <a:avLst/>
          </a:prstGeom>
        </p:spPr>
        <p:txBody>
          <a:bodyPr vert="horz" lIns="93167" tIns="46584" rIns="93167" bIns="46584" rtlCol="0"/>
          <a:lstStyle>
            <a:lvl1pPr algn="r">
              <a:defRPr sz="1200"/>
            </a:lvl1pPr>
          </a:lstStyle>
          <a:p>
            <a:fld id="{51A7FA5C-4577-EF47-90DF-E4E1C3F2CCD6}" type="datetimeFigureOut">
              <a:rPr lang="en-US" smtClean="0"/>
              <a:t>8/26/2021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7" tIns="46584" rIns="93167" bIns="46584" rtlCol="0" anchor="b"/>
          <a:lstStyle>
            <a:lvl1pPr algn="r">
              <a:defRPr sz="1200"/>
            </a:lvl1pPr>
          </a:lstStyle>
          <a:p>
            <a:fld id="{AFBF2747-C023-9B4F-80E1-98BD6E4BFF93}" type="slidenum">
              <a:rPr lang="en-US" smtClean="0"/>
              <a:t>‹#›</a:t>
            </a:fld>
            <a:endParaRPr lang="en-US"/>
          </a:p>
        </p:txBody>
      </p:sp>
    </p:spTree>
    <p:extLst>
      <p:ext uri="{BB962C8B-B14F-4D97-AF65-F5344CB8AC3E}">
        <p14:creationId xmlns:p14="http://schemas.microsoft.com/office/powerpoint/2010/main" val="921725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BF2747-C023-9B4F-80E1-98BD6E4BFF93}" type="slidenum">
              <a:rPr lang="en-US" smtClean="0"/>
              <a:t>1</a:t>
            </a:fld>
            <a:endParaRPr lang="en-US"/>
          </a:p>
        </p:txBody>
      </p:sp>
    </p:spTree>
    <p:extLst>
      <p:ext uri="{BB962C8B-B14F-4D97-AF65-F5344CB8AC3E}">
        <p14:creationId xmlns:p14="http://schemas.microsoft.com/office/powerpoint/2010/main" val="2943792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aseline="0" dirty="0"/>
              <a:t>Funded by the Social Security Administration</a:t>
            </a:r>
          </a:p>
          <a:p>
            <a:pPr marL="174708" indent="-174708">
              <a:buFont typeface="Arial" panose="020B0604020202020204" pitchFamily="34" charset="0"/>
              <a:buChar char="•"/>
            </a:pPr>
            <a:r>
              <a:rPr lang="en-US" baseline="0" dirty="0"/>
              <a:t>6-year contract, currently in 3</a:t>
            </a:r>
            <a:r>
              <a:rPr lang="en-US" baseline="30000" dirty="0"/>
              <a:t>rd</a:t>
            </a:r>
            <a:r>
              <a:rPr lang="en-US" baseline="0" dirty="0"/>
              <a:t> year, just recently finished enrolling study participants</a:t>
            </a:r>
          </a:p>
          <a:p>
            <a:pPr marL="174708" indent="-174708">
              <a:buFont typeface="Arial" panose="020B0604020202020204" pitchFamily="34" charset="0"/>
              <a:buChar char="•"/>
            </a:pPr>
            <a:r>
              <a:rPr lang="en-US" baseline="0" dirty="0"/>
              <a:t>Unique evaluation opportunity – very complex demonstration given new population and implementation requirements</a:t>
            </a:r>
          </a:p>
          <a:p>
            <a:endParaRPr lang="en-US" dirty="0"/>
          </a:p>
        </p:txBody>
      </p:sp>
      <p:sp>
        <p:nvSpPr>
          <p:cNvPr id="4" name="Slide Number Placeholder 3"/>
          <p:cNvSpPr>
            <a:spLocks noGrp="1"/>
          </p:cNvSpPr>
          <p:nvPr>
            <p:ph type="sldNum" sz="quarter" idx="10"/>
          </p:nvPr>
        </p:nvSpPr>
        <p:spPr/>
        <p:txBody>
          <a:bodyPr/>
          <a:lstStyle/>
          <a:p>
            <a:fld id="{AFBF2747-C023-9B4F-80E1-98BD6E4BFF93}" type="slidenum">
              <a:rPr lang="en-US" smtClean="0"/>
              <a:t>2</a:t>
            </a:fld>
            <a:endParaRPr lang="en-US"/>
          </a:p>
        </p:txBody>
      </p:sp>
    </p:spTree>
    <p:extLst>
      <p:ext uri="{BB962C8B-B14F-4D97-AF65-F5344CB8AC3E}">
        <p14:creationId xmlns:p14="http://schemas.microsoft.com/office/powerpoint/2010/main" val="3491137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BF2747-C023-9B4F-80E1-98BD6E4BFF93}" type="slidenum">
              <a:rPr lang="en-US" smtClean="0"/>
              <a:t>3</a:t>
            </a:fld>
            <a:endParaRPr lang="en-US"/>
          </a:p>
        </p:txBody>
      </p:sp>
    </p:spTree>
    <p:extLst>
      <p:ext uri="{BB962C8B-B14F-4D97-AF65-F5344CB8AC3E}">
        <p14:creationId xmlns:p14="http://schemas.microsoft.com/office/powerpoint/2010/main" val="4095223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BF2747-C023-9B4F-80E1-98BD6E4BFF93}" type="slidenum">
              <a:rPr lang="en-US" smtClean="0"/>
              <a:t>4</a:t>
            </a:fld>
            <a:endParaRPr lang="en-US"/>
          </a:p>
        </p:txBody>
      </p:sp>
    </p:spTree>
    <p:extLst>
      <p:ext uri="{BB962C8B-B14F-4D97-AF65-F5344CB8AC3E}">
        <p14:creationId xmlns:p14="http://schemas.microsoft.com/office/powerpoint/2010/main" val="2604262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BF2747-C023-9B4F-80E1-98BD6E4BFF93}" type="slidenum">
              <a:rPr lang="en-US" smtClean="0"/>
              <a:t>5</a:t>
            </a:fld>
            <a:endParaRPr lang="en-US"/>
          </a:p>
        </p:txBody>
      </p:sp>
    </p:spTree>
    <p:extLst>
      <p:ext uri="{BB962C8B-B14F-4D97-AF65-F5344CB8AC3E}">
        <p14:creationId xmlns:p14="http://schemas.microsoft.com/office/powerpoint/2010/main" val="1373696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BF2747-C023-9B4F-80E1-98BD6E4BFF93}" type="slidenum">
              <a:rPr lang="en-US" smtClean="0"/>
              <a:t>6</a:t>
            </a:fld>
            <a:endParaRPr lang="en-US"/>
          </a:p>
        </p:txBody>
      </p:sp>
    </p:spTree>
    <p:extLst>
      <p:ext uri="{BB962C8B-B14F-4D97-AF65-F5344CB8AC3E}">
        <p14:creationId xmlns:p14="http://schemas.microsoft.com/office/powerpoint/2010/main" val="23043775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1473200"/>
            <a:ext cx="9144000" cy="5470185"/>
          </a:xfrm>
          <a:prstGeom prst="rect">
            <a:avLst/>
          </a:prstGeom>
          <a:solidFill>
            <a:srgbClr val="4571B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0"/>
            <a:ext cx="9144000" cy="132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00" y="275729"/>
            <a:ext cx="2609701" cy="791760"/>
          </a:xfrm>
          <a:prstGeom prst="rect">
            <a:avLst/>
          </a:prstGeom>
        </p:spPr>
      </p:pic>
      <p:sp>
        <p:nvSpPr>
          <p:cNvPr id="5" name="Title 4"/>
          <p:cNvSpPr>
            <a:spLocks noGrp="1"/>
          </p:cNvSpPr>
          <p:nvPr>
            <p:ph type="title" hasCustomPrompt="1"/>
          </p:nvPr>
        </p:nvSpPr>
        <p:spPr>
          <a:xfrm>
            <a:off x="1270000" y="2122328"/>
            <a:ext cx="6976873" cy="923545"/>
          </a:xfrm>
        </p:spPr>
        <p:txBody>
          <a:bodyPr>
            <a:normAutofit/>
          </a:bodyPr>
          <a:lstStyle>
            <a:lvl1pPr marL="0" indent="0">
              <a:defRPr sz="4000">
                <a:solidFill>
                  <a:schemeClr val="bg1"/>
                </a:solidFill>
              </a:defRPr>
            </a:lvl1pPr>
          </a:lstStyle>
          <a:p>
            <a:r>
              <a:rPr lang="en-US" dirty="0"/>
              <a:t>Click to add title</a:t>
            </a:r>
          </a:p>
        </p:txBody>
      </p:sp>
      <p:sp>
        <p:nvSpPr>
          <p:cNvPr id="10" name="Content Placeholder 9"/>
          <p:cNvSpPr>
            <a:spLocks noGrp="1"/>
          </p:cNvSpPr>
          <p:nvPr>
            <p:ph sz="quarter" idx="14"/>
          </p:nvPr>
        </p:nvSpPr>
        <p:spPr>
          <a:xfrm>
            <a:off x="1270000" y="3260725"/>
            <a:ext cx="6976873" cy="2225675"/>
          </a:xfrm>
        </p:spPr>
        <p:txBody>
          <a:bodyPr/>
          <a:lstStyle>
            <a:lvl5pPr marL="0" indent="0" algn="l">
              <a:buNone/>
              <a:defRPr>
                <a:solidFill>
                  <a:schemeClr val="bg1"/>
                </a:solidFill>
              </a:defRPr>
            </a:lvl5pPr>
          </a:lstStyle>
          <a:p>
            <a:pPr lvl="4"/>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Content Placeholder 2"/>
          <p:cNvSpPr>
            <a:spLocks noGrp="1"/>
          </p:cNvSpPr>
          <p:nvPr>
            <p:ph idx="1"/>
          </p:nvPr>
        </p:nvSpPr>
        <p:spPr>
          <a:xfrm>
            <a:off x="630936" y="1706880"/>
            <a:ext cx="7719823" cy="447021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0"/>
          </p:nvPr>
        </p:nvSpPr>
        <p:spPr/>
        <p:txBody>
          <a:bodyPr/>
          <a:lstStyle/>
          <a:p>
            <a:fld id="{BE093035-A9D6-214F-A5BC-A1FE30E2E0E1}" type="slidenum">
              <a:rPr lang="en-US" smtClean="0"/>
              <a:pPr/>
              <a:t>‹#›</a:t>
            </a:fld>
            <a:endParaRPr lang="en-US" dirty="0"/>
          </a:p>
        </p:txBody>
      </p:sp>
    </p:spTree>
    <p:extLst>
      <p:ext uri="{BB962C8B-B14F-4D97-AF65-F5344CB8AC3E}">
        <p14:creationId xmlns:p14="http://schemas.microsoft.com/office/powerpoint/2010/main" val="66030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30936" y="1713992"/>
            <a:ext cx="7719823"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E093035-A9D6-214F-A5BC-A1FE30E2E0E1}"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8105" y="1888685"/>
            <a:ext cx="5238897" cy="462184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p:cNvSpPr/>
          <p:nvPr userDrawn="1"/>
        </p:nvSpPr>
        <p:spPr>
          <a:xfrm>
            <a:off x="1" y="1470152"/>
            <a:ext cx="9144000" cy="5020056"/>
          </a:xfrm>
          <a:prstGeom prst="rect">
            <a:avLst/>
          </a:prstGeom>
          <a:solidFill>
            <a:srgbClr val="4571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A9A277"/>
              </a:solidFill>
            </a:endParaRPr>
          </a:p>
        </p:txBody>
      </p:sp>
      <p:sp>
        <p:nvSpPr>
          <p:cNvPr id="2" name="Title 1"/>
          <p:cNvSpPr>
            <a:spLocks noGrp="1"/>
          </p:cNvSpPr>
          <p:nvPr>
            <p:ph type="title"/>
          </p:nvPr>
        </p:nvSpPr>
        <p:spPr>
          <a:xfrm>
            <a:off x="623888" y="222409"/>
            <a:ext cx="7886700" cy="923544"/>
          </a:xfrm>
        </p:spPr>
        <p:txBody>
          <a:bodyPr anchor="ctr">
            <a:normAutofit/>
          </a:bodyPr>
          <a:lstStyle>
            <a:lvl1pPr>
              <a:defRPr sz="28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BE093035-A9D6-214F-A5BC-A1FE30E2E0E1}" type="slidenum">
              <a:rPr lang="en-US" smtClean="0"/>
              <a:t>‹#›</a:t>
            </a:fld>
            <a:endParaRPr lang="en-US"/>
          </a:p>
        </p:txBody>
      </p:sp>
      <p:sp>
        <p:nvSpPr>
          <p:cNvPr id="13" name="Text Placeholder 2"/>
          <p:cNvSpPr>
            <a:spLocks noGrp="1"/>
          </p:cNvSpPr>
          <p:nvPr>
            <p:ph idx="13"/>
          </p:nvPr>
        </p:nvSpPr>
        <p:spPr>
          <a:xfrm>
            <a:off x="628650" y="1814671"/>
            <a:ext cx="7719823" cy="4351338"/>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Rectangle 7"/>
          <p:cNvSpPr/>
          <p:nvPr userDrawn="1"/>
        </p:nvSpPr>
        <p:spPr>
          <a:xfrm>
            <a:off x="1" y="1470152"/>
            <a:ext cx="9144000" cy="5020056"/>
          </a:xfrm>
          <a:prstGeom prst="rect">
            <a:avLst/>
          </a:prstGeom>
          <a:solidFill>
            <a:srgbClr val="4571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A9A277"/>
              </a:solidFill>
            </a:endParaRPr>
          </a:p>
        </p:txBody>
      </p:sp>
      <p:sp>
        <p:nvSpPr>
          <p:cNvPr id="2" name="Title 1"/>
          <p:cNvSpPr>
            <a:spLocks noGrp="1"/>
          </p:cNvSpPr>
          <p:nvPr>
            <p:ph type="title"/>
          </p:nvPr>
        </p:nvSpPr>
        <p:spPr>
          <a:xfrm>
            <a:off x="623888" y="232569"/>
            <a:ext cx="7886700" cy="923544"/>
          </a:xfrm>
        </p:spPr>
        <p:txBody>
          <a:bodyPr anchor="ctr">
            <a:normAutofit/>
          </a:bodyPr>
          <a:lstStyle>
            <a:lvl1pPr>
              <a:defRPr sz="28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BE093035-A9D6-214F-A5BC-A1FE30E2E0E1}" type="slidenum">
              <a:rPr lang="en-US" smtClean="0"/>
              <a:t>‹#›</a:t>
            </a:fld>
            <a:endParaRPr lang="en-US"/>
          </a:p>
        </p:txBody>
      </p:sp>
      <p:sp>
        <p:nvSpPr>
          <p:cNvPr id="12" name="Text Placeholder 2"/>
          <p:cNvSpPr>
            <a:spLocks noGrp="1"/>
          </p:cNvSpPr>
          <p:nvPr>
            <p:ph idx="1"/>
          </p:nvPr>
        </p:nvSpPr>
        <p:spPr>
          <a:xfrm>
            <a:off x="628650" y="1804511"/>
            <a:ext cx="7719823" cy="4351338"/>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8105" y="1888686"/>
            <a:ext cx="5238897" cy="4621841"/>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710022"/>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710022"/>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BE093035-A9D6-214F-A5BC-A1FE30E2E0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093035-A9D6-214F-A5BC-A1FE30E2E0E1}" type="slidenum">
              <a:rPr lang="en-US" smtClean="0"/>
              <a:t>‹#›</a:t>
            </a:fld>
            <a:endParaRPr lang="en-US"/>
          </a:p>
        </p:txBody>
      </p:sp>
      <p:sp>
        <p:nvSpPr>
          <p:cNvPr id="5" name="Rectangle 4"/>
          <p:cNvSpPr/>
          <p:nvPr userDrawn="1"/>
        </p:nvSpPr>
        <p:spPr>
          <a:xfrm>
            <a:off x="0" y="0"/>
            <a:ext cx="9144000" cy="6510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32568"/>
            <a:ext cx="7719823" cy="923545"/>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628650" y="1736968"/>
            <a:ext cx="7719823"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510528"/>
            <a:ext cx="9144000" cy="3474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E333C"/>
              </a:solidFill>
            </a:endParaRPr>
          </a:p>
        </p:txBody>
      </p:sp>
      <p:sp>
        <p:nvSpPr>
          <p:cNvPr id="10" name="Rectangle 9"/>
          <p:cNvSpPr/>
          <p:nvPr userDrawn="1"/>
        </p:nvSpPr>
        <p:spPr>
          <a:xfrm>
            <a:off x="0" y="1354343"/>
            <a:ext cx="9144000" cy="118857"/>
          </a:xfrm>
          <a:prstGeom prst="rect">
            <a:avLst/>
          </a:prstGeom>
          <a:solidFill>
            <a:srgbClr val="F899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348473" y="6510528"/>
            <a:ext cx="689649" cy="365125"/>
          </a:xfrm>
          <a:prstGeom prst="rect">
            <a:avLst/>
          </a:prstGeom>
        </p:spPr>
        <p:txBody>
          <a:bodyPr vert="horz" lIns="91440" tIns="45720" rIns="91440" bIns="45720" rtlCol="0" anchor="ctr"/>
          <a:lstStyle>
            <a:lvl1pPr algn="r">
              <a:defRPr sz="1200" b="1" i="0">
                <a:solidFill>
                  <a:schemeClr val="bg1"/>
                </a:solidFill>
                <a:latin typeface="Trebuchet MS" panose="020B0603020202020204" pitchFamily="34" charset="0"/>
                <a:ea typeface="Trebuchet MS" panose="020B0603020202020204" pitchFamily="34" charset="0"/>
                <a:cs typeface="Arial" charset="0"/>
              </a:defRPr>
            </a:lvl1pPr>
          </a:lstStyle>
          <a:p>
            <a:fld id="{BE093035-A9D6-214F-A5BC-A1FE30E2E0E1}" type="slidenum">
              <a:rPr lang="en-US" smtClean="0"/>
              <a:pPr/>
              <a:t>‹#›</a:t>
            </a:fld>
            <a:endParaRPr lang="en-US" dirty="0"/>
          </a:p>
        </p:txBody>
      </p:sp>
    </p:spTree>
    <p:extLst>
      <p:ext uri="{BB962C8B-B14F-4D97-AF65-F5344CB8AC3E}">
        <p14:creationId xmlns:p14="http://schemas.microsoft.com/office/powerpoint/2010/main" val="1644061871"/>
      </p:ext>
    </p:extLst>
  </p:cSld>
  <p:clrMap bg1="lt1" tx1="dk1" bg2="lt2" tx2="dk2" accent1="accent1" accent2="accent2" accent3="accent3" accent4="accent4" accent5="accent5" accent6="accent6" hlink="hlink" folHlink="folHlink"/>
  <p:sldLayoutIdLst>
    <p:sldLayoutId id="2147483661" r:id="rId1"/>
    <p:sldLayoutId id="2147483669" r:id="rId2"/>
    <p:sldLayoutId id="2147483662" r:id="rId3"/>
    <p:sldLayoutId id="2147483663" r:id="rId4"/>
    <p:sldLayoutId id="2147483668" r:id="rId5"/>
    <p:sldLayoutId id="2147483664" r:id="rId6"/>
    <p:sldLayoutId id="2147483667" r:id="rId7"/>
  </p:sldLayoutIdLst>
  <p:hf hdr="0" ftr="0" dt="0"/>
  <p:txStyles>
    <p:titleStyle>
      <a:lvl1pPr algn="l" defTabSz="914400" rtl="0" eaLnBrk="1" latinLnBrk="0" hangingPunct="1">
        <a:lnSpc>
          <a:spcPct val="90000"/>
        </a:lnSpc>
        <a:spcBef>
          <a:spcPct val="0"/>
        </a:spcBef>
        <a:buNone/>
        <a:defRPr sz="2800" b="1" i="0" kern="1200">
          <a:solidFill>
            <a:srgbClr val="4571B7"/>
          </a:solidFill>
          <a:latin typeface="Trebuchet MS" panose="020B060302020202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Clr>
          <a:srgbClr val="F8991D"/>
        </a:buClr>
        <a:buSzPct val="100000"/>
        <a:buFont typeface="Wingdings" charset="2"/>
        <a:buChar char="§"/>
        <a:defRPr sz="2200" b="0" i="0" kern="1200">
          <a:solidFill>
            <a:srgbClr val="4571B7"/>
          </a:solidFill>
          <a:latin typeface="Trebuchet MS" panose="020B0603020202020204" pitchFamily="34" charset="0"/>
          <a:ea typeface="Trebuchet MS" panose="020B0603020202020204" pitchFamily="34" charset="0"/>
          <a:cs typeface="Arial" charset="0"/>
        </a:defRPr>
      </a:lvl1pPr>
      <a:lvl2pPr marL="685800" indent="-228600" algn="l" defTabSz="914400" rtl="0" eaLnBrk="1" latinLnBrk="0" hangingPunct="1">
        <a:lnSpc>
          <a:spcPct val="90000"/>
        </a:lnSpc>
        <a:spcBef>
          <a:spcPts val="500"/>
        </a:spcBef>
        <a:buClr>
          <a:srgbClr val="F8991D"/>
        </a:buClr>
        <a:buFont typeface="Arial" panose="020B0604020202020204" pitchFamily="34" charset="0"/>
        <a:buChar char="•"/>
        <a:defRPr sz="2200" b="0" i="0" kern="1200">
          <a:solidFill>
            <a:srgbClr val="4571B7"/>
          </a:solidFill>
          <a:latin typeface="Trebuchet MS" panose="020B0603020202020204" pitchFamily="34" charset="0"/>
          <a:ea typeface="Trebuchet MS" panose="020B0603020202020204" pitchFamily="34" charset="0"/>
          <a:cs typeface="Arial" charset="0"/>
        </a:defRPr>
      </a:lvl2pPr>
      <a:lvl3pPr marL="1143000" indent="-228600" algn="l" defTabSz="914400" rtl="0" eaLnBrk="1" latinLnBrk="0" hangingPunct="1">
        <a:lnSpc>
          <a:spcPct val="90000"/>
        </a:lnSpc>
        <a:spcBef>
          <a:spcPts val="500"/>
        </a:spcBef>
        <a:buClr>
          <a:srgbClr val="F8991D"/>
        </a:buClr>
        <a:buFont typeface="Arial" panose="020B0604020202020204" pitchFamily="34" charset="0"/>
        <a:buChar char="•"/>
        <a:defRPr sz="2000" b="0" i="0" kern="1200">
          <a:solidFill>
            <a:srgbClr val="4571B7"/>
          </a:solidFill>
          <a:latin typeface="Trebuchet MS" panose="020B0603020202020204" pitchFamily="34" charset="0"/>
          <a:ea typeface="Trebuchet MS" panose="020B0603020202020204" pitchFamily="34" charset="0"/>
          <a:cs typeface="Arial" charset="0"/>
        </a:defRPr>
      </a:lvl3pPr>
      <a:lvl4pPr marL="1600200" indent="-228600" algn="l" defTabSz="914400" rtl="0" eaLnBrk="1" latinLnBrk="0" hangingPunct="1">
        <a:lnSpc>
          <a:spcPct val="90000"/>
        </a:lnSpc>
        <a:spcBef>
          <a:spcPts val="500"/>
        </a:spcBef>
        <a:buClr>
          <a:srgbClr val="F8991D"/>
        </a:buClr>
        <a:buFont typeface="Arial" panose="020B0604020202020204" pitchFamily="34" charset="0"/>
        <a:buChar char="•"/>
        <a:defRPr sz="2000" b="0" i="0" kern="1200">
          <a:solidFill>
            <a:srgbClr val="4571B7"/>
          </a:solidFill>
          <a:latin typeface="Trebuchet MS" panose="020B0603020202020204" pitchFamily="34" charset="0"/>
          <a:ea typeface="Trebuchet MS" panose="020B0603020202020204" pitchFamily="34" charset="0"/>
          <a:cs typeface="Arial" charset="0"/>
        </a:defRPr>
      </a:lvl4pPr>
      <a:lvl5pPr marL="2057400" indent="-228600" algn="l" defTabSz="914400" rtl="0" eaLnBrk="1" latinLnBrk="0" hangingPunct="1">
        <a:lnSpc>
          <a:spcPct val="90000"/>
        </a:lnSpc>
        <a:spcBef>
          <a:spcPts val="500"/>
        </a:spcBef>
        <a:buClr>
          <a:srgbClr val="F8991D"/>
        </a:buClr>
        <a:buFont typeface="Arial" panose="020B0604020202020204" pitchFamily="34" charset="0"/>
        <a:buChar char="•"/>
        <a:defRPr sz="2000" b="0" i="0" kern="1200">
          <a:solidFill>
            <a:srgbClr val="4571B7"/>
          </a:solidFill>
          <a:latin typeface="Trebuchet MS" panose="020B0603020202020204" pitchFamily="34" charset="0"/>
          <a:ea typeface="Trebuchet MS" panose="020B0603020202020204" pitchFamily="34"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psworks.org/index.php/evidence-for-ip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83324" y="4516204"/>
            <a:ext cx="7275786" cy="1014663"/>
          </a:xfrm>
        </p:spPr>
        <p:txBody>
          <a:bodyPr/>
          <a:lstStyle/>
          <a:p>
            <a:pPr marL="233363" indent="0">
              <a:buNone/>
            </a:pPr>
            <a:r>
              <a:rPr lang="en-US" dirty="0"/>
              <a:t>2017</a:t>
            </a:r>
          </a:p>
        </p:txBody>
      </p:sp>
      <p:sp>
        <p:nvSpPr>
          <p:cNvPr id="6" name="Title 1"/>
          <p:cNvSpPr>
            <a:spLocks noGrp="1"/>
          </p:cNvSpPr>
          <p:nvPr>
            <p:ph type="ctrTitle"/>
          </p:nvPr>
        </p:nvSpPr>
        <p:spPr>
          <a:xfrm>
            <a:off x="192100" y="1513756"/>
            <a:ext cx="8759797" cy="2703520"/>
          </a:xfrm>
        </p:spPr>
        <p:txBody>
          <a:bodyPr>
            <a:normAutofit/>
          </a:bodyPr>
          <a:lstStyle/>
          <a:p>
            <a:pPr marL="233363" algn="ctr"/>
            <a:r>
              <a:rPr lang="en-US" sz="3600" dirty="0"/>
              <a:t>Overview of the </a:t>
            </a:r>
            <a:br>
              <a:rPr lang="en-US" sz="3600" dirty="0"/>
            </a:br>
            <a:r>
              <a:rPr lang="en-US" sz="3600" dirty="0"/>
              <a:t>Supported Employment Demonstration</a:t>
            </a:r>
            <a:br>
              <a:rPr lang="en-US" sz="3600" dirty="0"/>
            </a:br>
            <a:r>
              <a:rPr lang="en-US" sz="3600" dirty="0"/>
              <a:t/>
            </a:r>
            <a:br>
              <a:rPr lang="en-US" sz="3600" dirty="0"/>
            </a:br>
            <a:r>
              <a:rPr lang="en-US" sz="3600" dirty="0"/>
              <a:t>(SED)</a:t>
            </a:r>
            <a:r>
              <a:rPr lang="en-US" dirty="0"/>
              <a:t/>
            </a:r>
            <a:br>
              <a:rPr lang="en-US" dirty="0"/>
            </a:br>
            <a:endParaRPr lang="en-US" sz="2200" dirty="0"/>
          </a:p>
        </p:txBody>
      </p:sp>
      <p:sp>
        <p:nvSpPr>
          <p:cNvPr id="2" name="Rectangle 1"/>
          <p:cNvSpPr/>
          <p:nvPr/>
        </p:nvSpPr>
        <p:spPr>
          <a:xfrm>
            <a:off x="779927" y="4516204"/>
            <a:ext cx="7584142" cy="769441"/>
          </a:xfrm>
          <a:prstGeom prst="rect">
            <a:avLst/>
          </a:prstGeom>
        </p:spPr>
        <p:txBody>
          <a:bodyPr wrap="square">
            <a:spAutoFit/>
          </a:bodyPr>
          <a:lstStyle/>
          <a:p>
            <a:r>
              <a:rPr lang="en-US" sz="2200" dirty="0">
                <a:solidFill>
                  <a:schemeClr val="bg1"/>
                </a:solidFill>
              </a:rPr>
              <a:t>Conducted by Westat under contract to the Social Security Administration</a:t>
            </a:r>
          </a:p>
        </p:txBody>
      </p:sp>
    </p:spTree>
    <p:extLst>
      <p:ext uri="{BB962C8B-B14F-4D97-AF65-F5344CB8AC3E}">
        <p14:creationId xmlns:p14="http://schemas.microsoft.com/office/powerpoint/2010/main" val="546881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Full-Service Treatment Arm: Services</a:t>
            </a:r>
            <a:endParaRPr lang="en-US" dirty="0"/>
          </a:p>
        </p:txBody>
      </p:sp>
      <p:sp>
        <p:nvSpPr>
          <p:cNvPr id="3" name="Content Placeholder 2"/>
          <p:cNvSpPr>
            <a:spLocks noGrp="1"/>
          </p:cNvSpPr>
          <p:nvPr>
            <p:ph sz="half" idx="1"/>
          </p:nvPr>
        </p:nvSpPr>
        <p:spPr>
          <a:xfrm>
            <a:off x="628649" y="1710022"/>
            <a:ext cx="7719823" cy="4351338"/>
          </a:xfrm>
        </p:spPr>
        <p:txBody>
          <a:bodyPr/>
          <a:lstStyle/>
          <a:p>
            <a:r>
              <a:rPr lang="en-US" dirty="0" smtClean="0"/>
              <a:t>Nurse Care Coordinator</a:t>
            </a:r>
          </a:p>
          <a:p>
            <a:r>
              <a:rPr lang="en-US" dirty="0" smtClean="0"/>
              <a:t>Medication Management Support</a:t>
            </a:r>
          </a:p>
          <a:p>
            <a:r>
              <a:rPr lang="en-US" dirty="0" smtClean="0"/>
              <a:t>IPS Supported Employment Integrated with Behavioral Health Care</a:t>
            </a:r>
          </a:p>
          <a:p>
            <a:r>
              <a:rPr lang="en-US" dirty="0" smtClean="0"/>
              <a:t>Assistance with Behavioral Health and Employment Related Expenses</a:t>
            </a:r>
          </a:p>
          <a:p>
            <a:r>
              <a:rPr lang="en-US" dirty="0" smtClean="0"/>
              <a:t>Care Manager to provide and coordinate behavioral health care and other practical needs</a:t>
            </a:r>
          </a:p>
          <a:p>
            <a:r>
              <a:rPr lang="en-US" dirty="0" smtClean="0"/>
              <a:t>Access to Health Care and Community Resource Manual </a:t>
            </a:r>
            <a:endParaRPr lang="en-US" dirty="0"/>
          </a:p>
        </p:txBody>
      </p:sp>
      <p:sp>
        <p:nvSpPr>
          <p:cNvPr id="5" name="Slide Number Placeholder 4"/>
          <p:cNvSpPr>
            <a:spLocks noGrp="1"/>
          </p:cNvSpPr>
          <p:nvPr>
            <p:ph type="sldNum" sz="quarter" idx="12"/>
          </p:nvPr>
        </p:nvSpPr>
        <p:spPr/>
        <p:txBody>
          <a:bodyPr/>
          <a:lstStyle/>
          <a:p>
            <a:fld id="{BE093035-A9D6-214F-A5BC-A1FE30E2E0E1}" type="slidenum">
              <a:rPr lang="en-US" smtClean="0"/>
              <a:t>10</a:t>
            </a:fld>
            <a:endParaRPr lang="en-US"/>
          </a:p>
        </p:txBody>
      </p:sp>
    </p:spTree>
    <p:extLst>
      <p:ext uri="{BB962C8B-B14F-4D97-AF65-F5344CB8AC3E}">
        <p14:creationId xmlns:p14="http://schemas.microsoft.com/office/powerpoint/2010/main" val="3633792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Treatment Arm: Services</a:t>
            </a:r>
            <a:endParaRPr lang="en-US" dirty="0"/>
          </a:p>
        </p:txBody>
      </p:sp>
      <p:sp>
        <p:nvSpPr>
          <p:cNvPr id="3" name="Content Placeholder 2"/>
          <p:cNvSpPr>
            <a:spLocks noGrp="1"/>
          </p:cNvSpPr>
          <p:nvPr>
            <p:ph sz="half" idx="1"/>
          </p:nvPr>
        </p:nvSpPr>
        <p:spPr>
          <a:xfrm>
            <a:off x="628649" y="1710022"/>
            <a:ext cx="7719823" cy="4351338"/>
          </a:xfrm>
        </p:spPr>
        <p:txBody>
          <a:bodyPr/>
          <a:lstStyle/>
          <a:p>
            <a:r>
              <a:rPr lang="en-US" dirty="0" smtClean="0"/>
              <a:t>IPS Supported Employment Integrated with Behavioral Health Care</a:t>
            </a:r>
          </a:p>
          <a:p>
            <a:r>
              <a:rPr lang="en-US" dirty="0" smtClean="0"/>
              <a:t>Assistance with Behavioral Health and Employment Related Expenses </a:t>
            </a:r>
          </a:p>
          <a:p>
            <a:r>
              <a:rPr lang="en-US" dirty="0" smtClean="0"/>
              <a:t>Care Manager to provide and coordinate behavioral health care and other practical needs</a:t>
            </a:r>
          </a:p>
          <a:p>
            <a:r>
              <a:rPr lang="en-US" dirty="0" smtClean="0"/>
              <a:t>Access to Health Care and Community Resource Manual </a:t>
            </a:r>
            <a:endParaRPr lang="en-US" dirty="0"/>
          </a:p>
        </p:txBody>
      </p:sp>
      <p:sp>
        <p:nvSpPr>
          <p:cNvPr id="5" name="Slide Number Placeholder 4"/>
          <p:cNvSpPr>
            <a:spLocks noGrp="1"/>
          </p:cNvSpPr>
          <p:nvPr>
            <p:ph type="sldNum" sz="quarter" idx="12"/>
          </p:nvPr>
        </p:nvSpPr>
        <p:spPr/>
        <p:txBody>
          <a:bodyPr/>
          <a:lstStyle/>
          <a:p>
            <a:fld id="{BE093035-A9D6-214F-A5BC-A1FE30E2E0E1}" type="slidenum">
              <a:rPr lang="en-US" smtClean="0"/>
              <a:t>11</a:t>
            </a:fld>
            <a:endParaRPr lang="en-US"/>
          </a:p>
        </p:txBody>
      </p:sp>
    </p:spTree>
    <p:extLst>
      <p:ext uri="{BB962C8B-B14F-4D97-AF65-F5344CB8AC3E}">
        <p14:creationId xmlns:p14="http://schemas.microsoft.com/office/powerpoint/2010/main" val="2725604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Usual Services Group for the SED</a:t>
            </a:r>
            <a:endParaRPr lang="en-US" dirty="0"/>
          </a:p>
        </p:txBody>
      </p:sp>
      <p:sp>
        <p:nvSpPr>
          <p:cNvPr id="6" name="Content Placeholder 5"/>
          <p:cNvSpPr>
            <a:spLocks noGrp="1"/>
          </p:cNvSpPr>
          <p:nvPr>
            <p:ph idx="1"/>
          </p:nvPr>
        </p:nvSpPr>
        <p:spPr>
          <a:xfrm>
            <a:off x="187570" y="1713992"/>
            <a:ext cx="8163190" cy="4351338"/>
          </a:xfrm>
        </p:spPr>
        <p:txBody>
          <a:bodyPr/>
          <a:lstStyle/>
          <a:p>
            <a:r>
              <a:rPr lang="en-US" sz="2400" dirty="0"/>
              <a:t>This study arm represents a control group (counterfactual) against which the two treatment groups can be compared.  </a:t>
            </a:r>
            <a:endParaRPr lang="en-US" sz="2400" dirty="0" smtClean="0"/>
          </a:p>
          <a:p>
            <a:r>
              <a:rPr lang="en-US" sz="2400" dirty="0" smtClean="0"/>
              <a:t>Participants </a:t>
            </a:r>
            <a:r>
              <a:rPr lang="en-US" sz="2400" dirty="0"/>
              <a:t>assigned to this group seek services as they normally would (or would not) in their community. </a:t>
            </a:r>
            <a:endParaRPr lang="en-US" sz="2400" dirty="0" smtClean="0"/>
          </a:p>
          <a:p>
            <a:r>
              <a:rPr lang="en-US" sz="2400" dirty="0" smtClean="0"/>
              <a:t>Each </a:t>
            </a:r>
            <a:r>
              <a:rPr lang="en-US" sz="2400" dirty="0"/>
              <a:t>Usual Service participant </a:t>
            </a:r>
            <a:r>
              <a:rPr lang="en-US" sz="2400" b="1" dirty="0" smtClean="0"/>
              <a:t>receives </a:t>
            </a:r>
            <a:r>
              <a:rPr lang="en-US" sz="2400" b="1" dirty="0"/>
              <a:t>a comprehensive </a:t>
            </a:r>
            <a:r>
              <a:rPr lang="en-US" sz="2400" b="1" dirty="0" smtClean="0"/>
              <a:t>community manual</a:t>
            </a:r>
            <a:r>
              <a:rPr lang="en-US" sz="2400" dirty="0" smtClean="0"/>
              <a:t> </a:t>
            </a:r>
            <a:r>
              <a:rPr lang="en-US" sz="2400" dirty="0"/>
              <a:t>describing </a:t>
            </a:r>
            <a:r>
              <a:rPr lang="en-US" sz="2400" dirty="0" smtClean="0"/>
              <a:t>and providing contact information for mental </a:t>
            </a:r>
            <a:r>
              <a:rPr lang="en-US" sz="2400" dirty="0"/>
              <a:t>health and vocational services in their locale, along with state and national resources.  </a:t>
            </a:r>
          </a:p>
          <a:p>
            <a:endParaRPr lang="en-US" dirty="0"/>
          </a:p>
        </p:txBody>
      </p:sp>
      <p:sp>
        <p:nvSpPr>
          <p:cNvPr id="5" name="Slide Number Placeholder 4"/>
          <p:cNvSpPr>
            <a:spLocks noGrp="1"/>
          </p:cNvSpPr>
          <p:nvPr>
            <p:ph type="sldNum" sz="quarter" idx="12"/>
          </p:nvPr>
        </p:nvSpPr>
        <p:spPr/>
        <p:txBody>
          <a:bodyPr/>
          <a:lstStyle/>
          <a:p>
            <a:fld id="{BE093035-A9D6-214F-A5BC-A1FE30E2E0E1}" type="slidenum">
              <a:rPr lang="en-US" smtClean="0"/>
              <a:t>12</a:t>
            </a:fld>
            <a:endParaRPr lang="en-US"/>
          </a:p>
        </p:txBody>
      </p:sp>
    </p:spTree>
    <p:extLst>
      <p:ext uri="{BB962C8B-B14F-4D97-AF65-F5344CB8AC3E}">
        <p14:creationId xmlns:p14="http://schemas.microsoft.com/office/powerpoint/2010/main" val="2282760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Timeline</a:t>
            </a:r>
            <a:endParaRPr lang="en-US" dirty="0"/>
          </a:p>
        </p:txBody>
      </p:sp>
      <p:sp>
        <p:nvSpPr>
          <p:cNvPr id="3" name="Content Placeholder 2"/>
          <p:cNvSpPr>
            <a:spLocks noGrp="1"/>
          </p:cNvSpPr>
          <p:nvPr>
            <p:ph sz="half" idx="1"/>
          </p:nvPr>
        </p:nvSpPr>
        <p:spPr>
          <a:xfrm>
            <a:off x="234462" y="1594338"/>
            <a:ext cx="8803660" cy="4736124"/>
          </a:xfrm>
        </p:spPr>
        <p:txBody>
          <a:bodyPr>
            <a:normAutofit/>
          </a:bodyPr>
          <a:lstStyle/>
          <a:p>
            <a:pPr lvl="0"/>
            <a:r>
              <a:rPr lang="en-US" sz="1800" b="1" dirty="0"/>
              <a:t>FY2016-FY2017</a:t>
            </a:r>
            <a:r>
              <a:rPr lang="en-US" sz="1800" dirty="0"/>
              <a:t>: 1-year design refinement; obtain OMB clearance for surveys &amp; data collection instruments; finalize site selections by mid-FY2017. </a:t>
            </a:r>
          </a:p>
          <a:p>
            <a:pPr lvl="0"/>
            <a:r>
              <a:rPr lang="en-US" sz="1800" b="1" dirty="0"/>
              <a:t>FY2017-FY2018</a:t>
            </a:r>
            <a:r>
              <a:rPr lang="en-US" sz="1800" dirty="0"/>
              <a:t>: Recruitment and </a:t>
            </a:r>
            <a:r>
              <a:rPr lang="en-US" sz="1800" dirty="0" smtClean="0"/>
              <a:t>enrollment begins November 2017 for individuals </a:t>
            </a:r>
            <a:r>
              <a:rPr lang="en-US" sz="1800" dirty="0"/>
              <a:t>living in catchment areas </a:t>
            </a:r>
            <a:r>
              <a:rPr lang="en-US" sz="1800" dirty="0" smtClean="0"/>
              <a:t>for the </a:t>
            </a:r>
            <a:r>
              <a:rPr lang="en-US" sz="1800" dirty="0"/>
              <a:t>30 community mental health centers (20 urban and 10 rural</a:t>
            </a:r>
            <a:r>
              <a:rPr lang="en-US" sz="1800" dirty="0" smtClean="0"/>
              <a:t>). Participants </a:t>
            </a:r>
            <a:r>
              <a:rPr lang="en-US" sz="1800" dirty="0"/>
              <a:t>enroll for 36 </a:t>
            </a:r>
            <a:r>
              <a:rPr lang="en-US" sz="1800" dirty="0" smtClean="0"/>
              <a:t>months. </a:t>
            </a:r>
            <a:r>
              <a:rPr lang="en-US" sz="1800" dirty="0"/>
              <a:t>Early assessment report on first year implementation </a:t>
            </a:r>
            <a:r>
              <a:rPr lang="en-US" sz="1800" dirty="0" smtClean="0"/>
              <a:t>delivered to SSA </a:t>
            </a:r>
            <a:r>
              <a:rPr lang="en-US" sz="1800" dirty="0"/>
              <a:t>end of FY2018.</a:t>
            </a:r>
          </a:p>
          <a:p>
            <a:pPr lvl="0"/>
            <a:r>
              <a:rPr lang="en-US" sz="1800" b="1" dirty="0"/>
              <a:t>FY2018-FY2020</a:t>
            </a:r>
            <a:r>
              <a:rPr lang="en-US" sz="1800" dirty="0"/>
              <a:t>: Full implementation and delivery of intervention services. Includes technical assistance, training, and data collection activities for process and outcome evaluations</a:t>
            </a:r>
            <a:r>
              <a:rPr lang="en-US" sz="1800" dirty="0" smtClean="0"/>
              <a:t>.</a:t>
            </a:r>
          </a:p>
          <a:p>
            <a:r>
              <a:rPr lang="en-US" sz="1800" dirty="0"/>
              <a:t>Today’s NASMHPD Conference (September 2019) </a:t>
            </a:r>
            <a:r>
              <a:rPr lang="en-US" sz="1800" dirty="0" smtClean="0"/>
              <a:t>takes place </a:t>
            </a:r>
            <a:r>
              <a:rPr lang="en-US" sz="1800" dirty="0"/>
              <a:t>during the full implementation </a:t>
            </a:r>
            <a:r>
              <a:rPr lang="en-US" sz="1800" dirty="0" smtClean="0"/>
              <a:t>phase.</a:t>
            </a:r>
            <a:endParaRPr lang="en-US" sz="1800" dirty="0"/>
          </a:p>
          <a:p>
            <a:pPr lvl="0"/>
            <a:r>
              <a:rPr lang="en-US" sz="1800" b="1" dirty="0" smtClean="0"/>
              <a:t>FY2021-FY2022</a:t>
            </a:r>
            <a:r>
              <a:rPr lang="en-US" sz="1800" dirty="0"/>
              <a:t>: Services end for </a:t>
            </a:r>
            <a:r>
              <a:rPr lang="en-US" sz="1800" dirty="0" smtClean="0"/>
              <a:t>participants, and site staff assist with transitions </a:t>
            </a:r>
            <a:r>
              <a:rPr lang="en-US" sz="1800" dirty="0"/>
              <a:t>to non-SED services and </a:t>
            </a:r>
            <a:r>
              <a:rPr lang="en-US" sz="1800" dirty="0" smtClean="0"/>
              <a:t>providers prior to exit. </a:t>
            </a:r>
            <a:r>
              <a:rPr lang="en-US" sz="1800" dirty="0"/>
              <a:t>Evaluation analyses and reports </a:t>
            </a:r>
            <a:r>
              <a:rPr lang="en-US" sz="1800" dirty="0" smtClean="0"/>
              <a:t>underway; </a:t>
            </a:r>
            <a:r>
              <a:rPr lang="en-US" sz="1800" dirty="0"/>
              <a:t>preparation for generation of Public Use Files and SSA data sets; and final briefings and </a:t>
            </a:r>
            <a:r>
              <a:rPr lang="en-US" sz="1800" dirty="0" smtClean="0"/>
              <a:t>reports delivered to SSA, December 2022.</a:t>
            </a:r>
            <a:endParaRPr lang="en-US" sz="1800" dirty="0"/>
          </a:p>
        </p:txBody>
      </p:sp>
      <p:sp>
        <p:nvSpPr>
          <p:cNvPr id="5" name="Slide Number Placeholder 4"/>
          <p:cNvSpPr>
            <a:spLocks noGrp="1"/>
          </p:cNvSpPr>
          <p:nvPr>
            <p:ph type="sldNum" sz="quarter" idx="12"/>
          </p:nvPr>
        </p:nvSpPr>
        <p:spPr/>
        <p:txBody>
          <a:bodyPr/>
          <a:lstStyle/>
          <a:p>
            <a:fld id="{BE093035-A9D6-214F-A5BC-A1FE30E2E0E1}" type="slidenum">
              <a:rPr lang="en-US" smtClean="0"/>
              <a:t>13</a:t>
            </a:fld>
            <a:endParaRPr lang="en-US"/>
          </a:p>
        </p:txBody>
      </p:sp>
    </p:spTree>
    <p:extLst>
      <p:ext uri="{BB962C8B-B14F-4D97-AF65-F5344CB8AC3E}">
        <p14:creationId xmlns:p14="http://schemas.microsoft.com/office/powerpoint/2010/main" val="2207026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 Outcomes </a:t>
            </a:r>
            <a:r>
              <a:rPr lang="en-US" dirty="0"/>
              <a:t>of Interest</a:t>
            </a:r>
          </a:p>
        </p:txBody>
      </p:sp>
      <p:sp>
        <p:nvSpPr>
          <p:cNvPr id="3" name="Content Placeholder 2"/>
          <p:cNvSpPr>
            <a:spLocks noGrp="1"/>
          </p:cNvSpPr>
          <p:nvPr>
            <p:ph idx="1"/>
          </p:nvPr>
        </p:nvSpPr>
        <p:spPr>
          <a:xfrm>
            <a:off x="628650" y="1919714"/>
            <a:ext cx="7719823" cy="3172548"/>
          </a:xfrm>
        </p:spPr>
        <p:txBody>
          <a:bodyPr/>
          <a:lstStyle/>
          <a:p>
            <a:pPr marL="0" indent="0">
              <a:buNone/>
            </a:pPr>
            <a:endParaRPr lang="en-US" dirty="0"/>
          </a:p>
          <a:p>
            <a:pPr marL="0" indent="0" algn="ctr">
              <a:buNone/>
            </a:pPr>
            <a:r>
              <a:rPr lang="en-US" b="1" dirty="0">
                <a:solidFill>
                  <a:srgbClr val="BC5610"/>
                </a:solidFill>
              </a:rPr>
              <a:t>Any </a:t>
            </a:r>
            <a:r>
              <a:rPr lang="en-US" b="1" dirty="0" smtClean="0">
                <a:solidFill>
                  <a:srgbClr val="BC5610"/>
                </a:solidFill>
              </a:rPr>
              <a:t>employment</a:t>
            </a:r>
          </a:p>
          <a:p>
            <a:pPr marL="0" indent="0" algn="ctr">
              <a:buNone/>
            </a:pPr>
            <a:endParaRPr lang="en-US" b="1" dirty="0" smtClean="0">
              <a:solidFill>
                <a:schemeClr val="accent2">
                  <a:lumMod val="75000"/>
                </a:schemeClr>
              </a:solidFill>
            </a:endParaRPr>
          </a:p>
          <a:p>
            <a:pPr lvl="1"/>
            <a:r>
              <a:rPr lang="en-US" dirty="0" smtClean="0">
                <a:solidFill>
                  <a:srgbClr val="BE5A11"/>
                </a:solidFill>
              </a:rPr>
              <a:t>Includes</a:t>
            </a:r>
            <a:r>
              <a:rPr lang="en-US" dirty="0" smtClean="0">
                <a:solidFill>
                  <a:schemeClr val="accent2">
                    <a:lumMod val="75000"/>
                  </a:schemeClr>
                </a:solidFill>
              </a:rPr>
              <a:t> </a:t>
            </a:r>
            <a:r>
              <a:rPr lang="en-US" b="1" dirty="0"/>
              <a:t>Employment characteristics</a:t>
            </a:r>
          </a:p>
          <a:p>
            <a:pPr marL="914400" lvl="2" indent="0">
              <a:buNone/>
            </a:pPr>
            <a:r>
              <a:rPr lang="en-US" sz="2200" dirty="0">
                <a:solidFill>
                  <a:srgbClr val="BE5A11"/>
                </a:solidFill>
              </a:rPr>
              <a:t>Earnings, months earning above SGA, months employed, job tenure, time to first job, employment in a competitive job</a:t>
            </a:r>
          </a:p>
          <a:p>
            <a:pPr marL="0" indent="0">
              <a:buNone/>
            </a:pPr>
            <a:endParaRPr lang="en-US" dirty="0">
              <a:solidFill>
                <a:schemeClr val="accent2">
                  <a:lumMod val="75000"/>
                </a:schemeClr>
              </a:solidFill>
            </a:endParaRPr>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BE093035-A9D6-214F-A5BC-A1FE30E2E0E1}" type="slidenum">
              <a:rPr lang="en-US" smtClean="0"/>
              <a:pPr/>
              <a:t>14</a:t>
            </a:fld>
            <a:endParaRPr lang="en-US" dirty="0"/>
          </a:p>
        </p:txBody>
      </p:sp>
    </p:spTree>
    <p:extLst>
      <p:ext uri="{BB962C8B-B14F-4D97-AF65-F5344CB8AC3E}">
        <p14:creationId xmlns:p14="http://schemas.microsoft.com/office/powerpoint/2010/main" val="3826433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8067"/>
            <a:ext cx="7719823" cy="923545"/>
          </a:xfrm>
        </p:spPr>
        <p:txBody>
          <a:bodyPr/>
          <a:lstStyle/>
          <a:p>
            <a:pPr algn="ctr"/>
            <a:r>
              <a:rPr lang="en-US" dirty="0"/>
              <a:t>Secondary Outcomes</a:t>
            </a:r>
          </a:p>
        </p:txBody>
      </p:sp>
      <p:sp>
        <p:nvSpPr>
          <p:cNvPr id="3" name="Content Placeholder 2"/>
          <p:cNvSpPr>
            <a:spLocks noGrp="1"/>
          </p:cNvSpPr>
          <p:nvPr>
            <p:ph idx="1"/>
          </p:nvPr>
        </p:nvSpPr>
        <p:spPr>
          <a:xfrm>
            <a:off x="0" y="1706880"/>
            <a:ext cx="9038122" cy="4470210"/>
          </a:xfrm>
        </p:spPr>
        <p:txBody>
          <a:bodyPr>
            <a:normAutofit/>
          </a:bodyPr>
          <a:lstStyle/>
          <a:p>
            <a:pPr lvl="1"/>
            <a:r>
              <a:rPr lang="en-US" sz="2400" b="1" dirty="0" smtClean="0"/>
              <a:t>Clinical </a:t>
            </a:r>
            <a:r>
              <a:rPr lang="en-US" sz="2400" b="1" dirty="0"/>
              <a:t>recovery</a:t>
            </a:r>
          </a:p>
          <a:p>
            <a:pPr marL="914400" lvl="2" indent="0">
              <a:buNone/>
            </a:pPr>
            <a:r>
              <a:rPr lang="en-US" sz="2200" dirty="0">
                <a:solidFill>
                  <a:srgbClr val="BE5A11"/>
                </a:solidFill>
              </a:rPr>
              <a:t>Mental health, physical health, hospital stays, emergency room visits</a:t>
            </a:r>
          </a:p>
          <a:p>
            <a:pPr lvl="1"/>
            <a:r>
              <a:rPr lang="en-US" sz="2400" b="1" dirty="0"/>
              <a:t>SSA benefits</a:t>
            </a:r>
          </a:p>
          <a:p>
            <a:pPr marL="914400" lvl="2" indent="0">
              <a:buNone/>
            </a:pPr>
            <a:r>
              <a:rPr lang="en-US" sz="2200" dirty="0">
                <a:solidFill>
                  <a:srgbClr val="BE5A11"/>
                </a:solidFill>
              </a:rPr>
              <a:t>Number of days to first appeal, appeals, benefit awards, total benefits received </a:t>
            </a:r>
          </a:p>
          <a:p>
            <a:pPr lvl="1"/>
            <a:r>
              <a:rPr lang="en-US" sz="2400" b="1" dirty="0"/>
              <a:t>Public benefits</a:t>
            </a:r>
          </a:p>
          <a:p>
            <a:pPr marL="914400" lvl="2" indent="0">
              <a:buNone/>
            </a:pPr>
            <a:r>
              <a:rPr lang="en-US" sz="2200" dirty="0">
                <a:solidFill>
                  <a:srgbClr val="BE5A11"/>
                </a:solidFill>
              </a:rPr>
              <a:t>SNAP, TANF, Medicaid</a:t>
            </a:r>
          </a:p>
          <a:p>
            <a:pPr lvl="1"/>
            <a:r>
              <a:rPr lang="en-US" sz="2400" b="1" dirty="0"/>
              <a:t>Other</a:t>
            </a:r>
          </a:p>
          <a:p>
            <a:pPr marL="914400" lvl="2" indent="0">
              <a:buNone/>
            </a:pPr>
            <a:r>
              <a:rPr lang="en-US" sz="2200" dirty="0">
                <a:solidFill>
                  <a:srgbClr val="BE5A11"/>
                </a:solidFill>
              </a:rPr>
              <a:t>Satisfaction with life, encounters with justice system</a:t>
            </a:r>
          </a:p>
          <a:p>
            <a:endParaRPr lang="en-US" sz="2400" dirty="0"/>
          </a:p>
        </p:txBody>
      </p:sp>
      <p:sp>
        <p:nvSpPr>
          <p:cNvPr id="4" name="Slide Number Placeholder 3"/>
          <p:cNvSpPr>
            <a:spLocks noGrp="1"/>
          </p:cNvSpPr>
          <p:nvPr>
            <p:ph type="sldNum" sz="quarter" idx="10"/>
          </p:nvPr>
        </p:nvSpPr>
        <p:spPr/>
        <p:txBody>
          <a:bodyPr/>
          <a:lstStyle/>
          <a:p>
            <a:fld id="{BE093035-A9D6-214F-A5BC-A1FE30E2E0E1}" type="slidenum">
              <a:rPr lang="en-US" smtClean="0"/>
              <a:pPr/>
              <a:t>15</a:t>
            </a:fld>
            <a:endParaRPr lang="en-US" dirty="0"/>
          </a:p>
        </p:txBody>
      </p:sp>
    </p:spTree>
    <p:extLst>
      <p:ext uri="{BB962C8B-B14F-4D97-AF65-F5344CB8AC3E}">
        <p14:creationId xmlns:p14="http://schemas.microsoft.com/office/powerpoint/2010/main" val="186841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8067"/>
            <a:ext cx="7719823" cy="923545"/>
          </a:xfrm>
        </p:spPr>
        <p:txBody>
          <a:bodyPr/>
          <a:lstStyle/>
          <a:p>
            <a:pPr algn="ctr"/>
            <a:r>
              <a:rPr lang="en-US" dirty="0"/>
              <a:t>Study </a:t>
            </a:r>
            <a:r>
              <a:rPr lang="en-US" dirty="0" smtClean="0"/>
              <a:t>Contacts*</a:t>
            </a:r>
            <a:endParaRPr lang="en-US" dirty="0"/>
          </a:p>
        </p:txBody>
      </p:sp>
      <p:sp>
        <p:nvSpPr>
          <p:cNvPr id="3" name="Content Placeholder 2"/>
          <p:cNvSpPr>
            <a:spLocks noGrp="1"/>
          </p:cNvSpPr>
          <p:nvPr>
            <p:ph idx="1"/>
          </p:nvPr>
        </p:nvSpPr>
        <p:spPr>
          <a:xfrm>
            <a:off x="630936" y="1706880"/>
            <a:ext cx="7719823" cy="4803648"/>
          </a:xfrm>
        </p:spPr>
        <p:txBody>
          <a:bodyPr>
            <a:normAutofit lnSpcReduction="10000"/>
          </a:bodyPr>
          <a:lstStyle/>
          <a:p>
            <a:pPr lvl="1"/>
            <a:r>
              <a:rPr lang="en-US" b="1" dirty="0"/>
              <a:t>Co-Principal Investigator, Evaluation Lead</a:t>
            </a:r>
          </a:p>
          <a:p>
            <a:pPr marL="914400" lvl="2" indent="0">
              <a:buNone/>
            </a:pPr>
            <a:r>
              <a:rPr lang="en-US" sz="2200" dirty="0">
                <a:solidFill>
                  <a:srgbClr val="BE5A11"/>
                </a:solidFill>
              </a:rPr>
              <a:t>William Frey, Ph.D.</a:t>
            </a:r>
          </a:p>
          <a:p>
            <a:pPr marL="914400" lvl="2" indent="0">
              <a:buNone/>
            </a:pPr>
            <a:r>
              <a:rPr lang="en-US" sz="2200" dirty="0">
                <a:solidFill>
                  <a:srgbClr val="BE5A11"/>
                </a:solidFill>
              </a:rPr>
              <a:t>(301) 610-5198</a:t>
            </a:r>
          </a:p>
          <a:p>
            <a:pPr marL="914400" lvl="2" indent="0">
              <a:buNone/>
            </a:pPr>
            <a:r>
              <a:rPr lang="en-US" sz="2200" dirty="0">
                <a:solidFill>
                  <a:srgbClr val="BE5A11"/>
                </a:solidFill>
              </a:rPr>
              <a:t>williamfrey@westat.com</a:t>
            </a:r>
          </a:p>
          <a:p>
            <a:pPr lvl="1"/>
            <a:r>
              <a:rPr lang="en-US" b="1" dirty="0"/>
              <a:t>Co-Principal Investigator, Implementation Lead</a:t>
            </a:r>
          </a:p>
          <a:p>
            <a:pPr marL="914400" lvl="2" indent="0">
              <a:buNone/>
            </a:pPr>
            <a:r>
              <a:rPr lang="en-US" sz="2200" dirty="0">
                <a:solidFill>
                  <a:srgbClr val="BE5A11"/>
                </a:solidFill>
              </a:rPr>
              <a:t>Robert Drake, Ph.D.</a:t>
            </a:r>
          </a:p>
          <a:p>
            <a:pPr marL="914400" lvl="2" indent="0">
              <a:buNone/>
            </a:pPr>
            <a:r>
              <a:rPr lang="en-US" sz="2200" dirty="0">
                <a:solidFill>
                  <a:srgbClr val="BE5A11"/>
                </a:solidFill>
              </a:rPr>
              <a:t>(603) 678-4528</a:t>
            </a:r>
          </a:p>
          <a:p>
            <a:pPr marL="914400" lvl="2" indent="0">
              <a:buNone/>
            </a:pPr>
            <a:r>
              <a:rPr lang="en-US" sz="2200" dirty="0">
                <a:solidFill>
                  <a:srgbClr val="BE5A11"/>
                </a:solidFill>
              </a:rPr>
              <a:t>robertdrake@westat.com</a:t>
            </a:r>
          </a:p>
          <a:p>
            <a:pPr lvl="1"/>
            <a:r>
              <a:rPr lang="en-US" b="1" dirty="0"/>
              <a:t>Operations </a:t>
            </a:r>
            <a:r>
              <a:rPr lang="en-US" b="1" dirty="0" smtClean="0"/>
              <a:t>Director</a:t>
            </a:r>
            <a:endParaRPr lang="en-US" b="1" dirty="0"/>
          </a:p>
          <a:p>
            <a:pPr marL="914400" lvl="2" indent="0">
              <a:buNone/>
            </a:pPr>
            <a:r>
              <a:rPr lang="en-US" sz="2200" dirty="0">
                <a:solidFill>
                  <a:srgbClr val="BE5A11"/>
                </a:solidFill>
              </a:rPr>
              <a:t>Jarnee Riley, M.S.</a:t>
            </a:r>
          </a:p>
          <a:p>
            <a:pPr marL="914400" lvl="2" indent="0">
              <a:buNone/>
            </a:pPr>
            <a:r>
              <a:rPr lang="en-US" sz="2200" dirty="0">
                <a:solidFill>
                  <a:srgbClr val="BE5A11"/>
                </a:solidFill>
              </a:rPr>
              <a:t>(240) 453-2724</a:t>
            </a:r>
          </a:p>
          <a:p>
            <a:pPr marL="914400" lvl="2" indent="0">
              <a:buNone/>
            </a:pPr>
            <a:r>
              <a:rPr lang="en-US" sz="2200" dirty="0">
                <a:solidFill>
                  <a:srgbClr val="BE5A11"/>
                </a:solidFill>
              </a:rPr>
              <a:t>jarneeriley@westat.com</a:t>
            </a:r>
          </a:p>
          <a:p>
            <a:r>
              <a:rPr lang="en-US" b="1" dirty="0" smtClean="0"/>
              <a:t>*</a:t>
            </a:r>
            <a:r>
              <a:rPr lang="en-US" dirty="0" smtClean="0"/>
              <a:t>Please contact Ms. Riley for updated personnel roster.</a:t>
            </a:r>
            <a:endParaRPr lang="en-US" dirty="0"/>
          </a:p>
        </p:txBody>
      </p:sp>
      <p:sp>
        <p:nvSpPr>
          <p:cNvPr id="4" name="Slide Number Placeholder 3"/>
          <p:cNvSpPr>
            <a:spLocks noGrp="1"/>
          </p:cNvSpPr>
          <p:nvPr>
            <p:ph type="sldNum" sz="quarter" idx="10"/>
          </p:nvPr>
        </p:nvSpPr>
        <p:spPr/>
        <p:txBody>
          <a:bodyPr/>
          <a:lstStyle/>
          <a:p>
            <a:fld id="{BE093035-A9D6-214F-A5BC-A1FE30E2E0E1}" type="slidenum">
              <a:rPr lang="en-US" smtClean="0"/>
              <a:pPr/>
              <a:t>16</a:t>
            </a:fld>
            <a:endParaRPr lang="en-US" dirty="0"/>
          </a:p>
        </p:txBody>
      </p:sp>
    </p:spTree>
    <p:extLst>
      <p:ext uri="{BB962C8B-B14F-4D97-AF65-F5344CB8AC3E}">
        <p14:creationId xmlns:p14="http://schemas.microsoft.com/office/powerpoint/2010/main" val="3353427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Supported Employment Demonstration (SED)</a:t>
            </a:r>
          </a:p>
        </p:txBody>
      </p:sp>
      <p:sp>
        <p:nvSpPr>
          <p:cNvPr id="3" name="Content Placeholder 2"/>
          <p:cNvSpPr>
            <a:spLocks noGrp="1"/>
          </p:cNvSpPr>
          <p:nvPr>
            <p:ph idx="1"/>
          </p:nvPr>
        </p:nvSpPr>
        <p:spPr>
          <a:xfrm>
            <a:off x="999972" y="1679713"/>
            <a:ext cx="7286927" cy="4668421"/>
          </a:xfrm>
        </p:spPr>
        <p:txBody>
          <a:bodyPr>
            <a:normAutofit/>
          </a:bodyPr>
          <a:lstStyle/>
          <a:p>
            <a:pPr>
              <a:spcBef>
                <a:spcPts val="1200"/>
              </a:spcBef>
              <a:spcAft>
                <a:spcPts val="1200"/>
              </a:spcAft>
            </a:pPr>
            <a:r>
              <a:rPr lang="en-US" dirty="0"/>
              <a:t>Funded by the U.S. Social Security Administration </a:t>
            </a:r>
          </a:p>
          <a:p>
            <a:pPr>
              <a:spcBef>
                <a:spcPts val="1200"/>
              </a:spcBef>
              <a:spcAft>
                <a:spcPts val="1200"/>
              </a:spcAft>
            </a:pPr>
            <a:r>
              <a:rPr lang="en-US" dirty="0"/>
              <a:t>6-year study </a:t>
            </a:r>
          </a:p>
          <a:p>
            <a:pPr>
              <a:spcBef>
                <a:spcPts val="1200"/>
              </a:spcBef>
              <a:spcAft>
                <a:spcPts val="1200"/>
              </a:spcAft>
            </a:pPr>
            <a:r>
              <a:rPr lang="en-US" dirty="0"/>
              <a:t>Purpose: To look at how employment services, provided along with integrated behavioral health and social services, can help people with mental health impairments </a:t>
            </a:r>
            <a:r>
              <a:rPr lang="en-US" dirty="0" smtClean="0"/>
              <a:t>obtain and maintain employment.</a:t>
            </a:r>
            <a:endParaRPr lang="en-US" dirty="0"/>
          </a:p>
        </p:txBody>
      </p:sp>
      <p:pic>
        <p:nvPicPr>
          <p:cNvPr id="5" name="Picture 4" descr="&quot;  &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374" y="4672203"/>
            <a:ext cx="8620125" cy="1362456"/>
          </a:xfrm>
          <a:prstGeom prst="rect">
            <a:avLst/>
          </a:prstGeom>
        </p:spPr>
      </p:pic>
      <p:sp>
        <p:nvSpPr>
          <p:cNvPr id="4" name="Slide Number Placeholder 3"/>
          <p:cNvSpPr>
            <a:spLocks noGrp="1"/>
          </p:cNvSpPr>
          <p:nvPr>
            <p:ph type="sldNum" sz="quarter" idx="10"/>
          </p:nvPr>
        </p:nvSpPr>
        <p:spPr/>
        <p:txBody>
          <a:bodyPr/>
          <a:lstStyle/>
          <a:p>
            <a:fld id="{BE093035-A9D6-214F-A5BC-A1FE30E2E0E1}" type="slidenum">
              <a:rPr lang="en-US" smtClean="0"/>
              <a:pPr/>
              <a:t>2</a:t>
            </a:fld>
            <a:endParaRPr lang="en-US" dirty="0"/>
          </a:p>
        </p:txBody>
      </p:sp>
    </p:spTree>
    <p:extLst>
      <p:ext uri="{BB962C8B-B14F-4D97-AF65-F5344CB8AC3E}">
        <p14:creationId xmlns:p14="http://schemas.microsoft.com/office/powerpoint/2010/main" val="381859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a:t>Target Population</a:t>
            </a:r>
          </a:p>
        </p:txBody>
      </p:sp>
      <p:sp>
        <p:nvSpPr>
          <p:cNvPr id="5" name="Content Placeholder 4"/>
          <p:cNvSpPr>
            <a:spLocks noGrp="1"/>
          </p:cNvSpPr>
          <p:nvPr>
            <p:ph idx="1"/>
          </p:nvPr>
        </p:nvSpPr>
        <p:spPr>
          <a:xfrm>
            <a:off x="630936" y="1484042"/>
            <a:ext cx="7719823" cy="4494135"/>
          </a:xfrm>
        </p:spPr>
        <p:txBody>
          <a:bodyPr>
            <a:normAutofit lnSpcReduction="10000"/>
          </a:bodyPr>
          <a:lstStyle/>
          <a:p>
            <a:pPr marL="0" indent="0">
              <a:spcAft>
                <a:spcPts val="1200"/>
              </a:spcAft>
              <a:buNone/>
            </a:pPr>
            <a:endParaRPr lang="en-US" dirty="0"/>
          </a:p>
          <a:p>
            <a:pPr marL="0" indent="0">
              <a:spcAft>
                <a:spcPts val="1200"/>
              </a:spcAft>
              <a:buNone/>
            </a:pPr>
            <a:r>
              <a:rPr lang="en-US" dirty="0"/>
              <a:t>Social Security disability applicants:</a:t>
            </a:r>
          </a:p>
          <a:p>
            <a:pPr lvl="1">
              <a:spcAft>
                <a:spcPts val="1200"/>
              </a:spcAft>
            </a:pPr>
            <a:r>
              <a:rPr lang="en-US" dirty="0"/>
              <a:t>Age 18 to </a:t>
            </a:r>
            <a:r>
              <a:rPr lang="en-US" dirty="0" smtClean="0"/>
              <a:t>50 </a:t>
            </a:r>
            <a:endParaRPr lang="en-US" dirty="0"/>
          </a:p>
          <a:p>
            <a:pPr lvl="1">
              <a:spcAft>
                <a:spcPts val="1200"/>
              </a:spcAft>
            </a:pPr>
            <a:r>
              <a:rPr lang="en-US" dirty="0"/>
              <a:t>Lives in a study site catchment area</a:t>
            </a:r>
          </a:p>
          <a:p>
            <a:pPr lvl="1">
              <a:spcAft>
                <a:spcPts val="1200"/>
              </a:spcAft>
            </a:pPr>
            <a:r>
              <a:rPr lang="en-US" dirty="0"/>
              <a:t>Does not live in a residential/custodial facility </a:t>
            </a:r>
          </a:p>
          <a:p>
            <a:pPr lvl="1">
              <a:spcAft>
                <a:spcPts val="1200"/>
              </a:spcAft>
            </a:pPr>
            <a:r>
              <a:rPr lang="en-US" dirty="0"/>
              <a:t>Alleges or has a documented mental illness</a:t>
            </a:r>
          </a:p>
          <a:p>
            <a:pPr lvl="1">
              <a:spcAft>
                <a:spcPts val="1200"/>
              </a:spcAft>
            </a:pPr>
            <a:r>
              <a:rPr lang="en-US" dirty="0"/>
              <a:t>Denied </a:t>
            </a:r>
            <a:r>
              <a:rPr lang="en-US" i="1" dirty="0"/>
              <a:t>at the initial level </a:t>
            </a:r>
            <a:r>
              <a:rPr lang="en-US" dirty="0"/>
              <a:t>of the application process in past 30-60 days (no technical denials)</a:t>
            </a:r>
          </a:p>
          <a:p>
            <a:pPr lvl="1">
              <a:spcAft>
                <a:spcPts val="1200"/>
              </a:spcAft>
            </a:pPr>
            <a:r>
              <a:rPr lang="en-US" dirty="0"/>
              <a:t>Expresses a desire to work</a:t>
            </a:r>
          </a:p>
          <a:p>
            <a:pPr marL="457200" lvl="1" indent="0">
              <a:buNone/>
            </a:pPr>
            <a:endParaRPr lang="en-US" dirty="0"/>
          </a:p>
        </p:txBody>
      </p:sp>
      <p:sp>
        <p:nvSpPr>
          <p:cNvPr id="3" name="Slide Number Placeholder 2"/>
          <p:cNvSpPr>
            <a:spLocks noGrp="1"/>
          </p:cNvSpPr>
          <p:nvPr>
            <p:ph type="sldNum" sz="quarter" idx="4294967295"/>
          </p:nvPr>
        </p:nvSpPr>
        <p:spPr>
          <a:xfrm>
            <a:off x="8455025" y="6510338"/>
            <a:ext cx="688975" cy="365125"/>
          </a:xfrm>
        </p:spPr>
        <p:txBody>
          <a:bodyPr/>
          <a:lstStyle/>
          <a:p>
            <a:fld id="{BE093035-A9D6-214F-A5BC-A1FE30E2E0E1}" type="slidenum">
              <a:rPr lang="en-US" smtClean="0"/>
              <a:t>3</a:t>
            </a:fld>
            <a:endParaRPr lang="en-US" dirty="0"/>
          </a:p>
        </p:txBody>
      </p:sp>
    </p:spTree>
    <p:extLst>
      <p:ext uri="{BB962C8B-B14F-4D97-AF65-F5344CB8AC3E}">
        <p14:creationId xmlns:p14="http://schemas.microsoft.com/office/powerpoint/2010/main" val="3024516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4" y="232568"/>
            <a:ext cx="8620125" cy="923545"/>
          </a:xfrm>
        </p:spPr>
        <p:txBody>
          <a:bodyPr>
            <a:noAutofit/>
          </a:bodyPr>
          <a:lstStyle/>
          <a:p>
            <a:pPr algn="ctr"/>
            <a:r>
              <a:rPr lang="en-US" dirty="0"/>
              <a:t>Intervention Package</a:t>
            </a:r>
          </a:p>
        </p:txBody>
      </p:sp>
      <p:sp>
        <p:nvSpPr>
          <p:cNvPr id="3" name="Content Placeholder 2"/>
          <p:cNvSpPr>
            <a:spLocks noGrp="1"/>
          </p:cNvSpPr>
          <p:nvPr>
            <p:ph idx="1"/>
          </p:nvPr>
        </p:nvSpPr>
        <p:spPr>
          <a:xfrm>
            <a:off x="576470" y="1912489"/>
            <a:ext cx="8377029" cy="4280842"/>
          </a:xfrm>
        </p:spPr>
        <p:txBody>
          <a:bodyPr>
            <a:normAutofit/>
          </a:bodyPr>
          <a:lstStyle/>
          <a:p>
            <a:pPr marL="0" indent="0">
              <a:spcBef>
                <a:spcPts val="1200"/>
              </a:spcBef>
              <a:spcAft>
                <a:spcPts val="1200"/>
              </a:spcAft>
              <a:buNone/>
            </a:pPr>
            <a:r>
              <a:rPr lang="en-US" sz="2400" dirty="0"/>
              <a:t>Services</a:t>
            </a:r>
          </a:p>
          <a:p>
            <a:pPr lvl="1">
              <a:lnSpc>
                <a:spcPct val="110000"/>
              </a:lnSpc>
              <a:spcBef>
                <a:spcPts val="0"/>
              </a:spcBef>
            </a:pPr>
            <a:r>
              <a:rPr lang="en-US" sz="2000" dirty="0"/>
              <a:t>Individual Placement and Support (IPS) employment services</a:t>
            </a:r>
          </a:p>
          <a:p>
            <a:pPr lvl="1">
              <a:lnSpc>
                <a:spcPct val="110000"/>
              </a:lnSpc>
              <a:spcBef>
                <a:spcPts val="0"/>
              </a:spcBef>
            </a:pPr>
            <a:r>
              <a:rPr lang="en-US" sz="2000" dirty="0"/>
              <a:t>Behavioral health services (as needed)</a:t>
            </a:r>
          </a:p>
          <a:p>
            <a:pPr lvl="1">
              <a:lnSpc>
                <a:spcPct val="110000"/>
              </a:lnSpc>
              <a:spcBef>
                <a:spcPts val="0"/>
              </a:spcBef>
            </a:pPr>
            <a:r>
              <a:rPr lang="en-US" sz="2000" dirty="0"/>
              <a:t>Medication management services (as needed)</a:t>
            </a:r>
          </a:p>
          <a:p>
            <a:pPr marL="0" indent="0">
              <a:spcBef>
                <a:spcPts val="1200"/>
              </a:spcBef>
              <a:spcAft>
                <a:spcPts val="1200"/>
              </a:spcAft>
              <a:buNone/>
            </a:pPr>
            <a:r>
              <a:rPr lang="en-US" sz="2400" dirty="0"/>
              <a:t>Other Supports</a:t>
            </a:r>
          </a:p>
          <a:p>
            <a:pPr lvl="1">
              <a:lnSpc>
                <a:spcPct val="110000"/>
              </a:lnSpc>
              <a:spcBef>
                <a:spcPts val="0"/>
              </a:spcBef>
            </a:pPr>
            <a:r>
              <a:rPr lang="en-US" sz="2000" dirty="0"/>
              <a:t>Funding for Individual Work-Related Expenses</a:t>
            </a:r>
          </a:p>
          <a:p>
            <a:pPr lvl="1">
              <a:lnSpc>
                <a:spcPct val="110000"/>
              </a:lnSpc>
              <a:spcBef>
                <a:spcPts val="0"/>
              </a:spcBef>
            </a:pPr>
            <a:r>
              <a:rPr lang="en-US" sz="2000" dirty="0"/>
              <a:t>Care Manager services and funding to remove barriers to working </a:t>
            </a:r>
          </a:p>
          <a:p>
            <a:pPr lvl="1">
              <a:lnSpc>
                <a:spcPct val="110000"/>
              </a:lnSpc>
              <a:spcBef>
                <a:spcPts val="0"/>
              </a:spcBef>
            </a:pPr>
            <a:r>
              <a:rPr lang="en-US" sz="2000" dirty="0"/>
              <a:t>Funding for treatment-approved behavioral health services</a:t>
            </a:r>
          </a:p>
          <a:p>
            <a:pPr marL="0" indent="0">
              <a:spcBef>
                <a:spcPts val="1200"/>
              </a:spcBef>
              <a:spcAft>
                <a:spcPts val="1200"/>
              </a:spcAft>
              <a:buNone/>
            </a:pPr>
            <a:endParaRPr lang="en-US" sz="2000" dirty="0"/>
          </a:p>
        </p:txBody>
      </p:sp>
      <p:sp>
        <p:nvSpPr>
          <p:cNvPr id="4" name="Slide Number Placeholder 3"/>
          <p:cNvSpPr>
            <a:spLocks noGrp="1"/>
          </p:cNvSpPr>
          <p:nvPr>
            <p:ph type="sldNum" sz="quarter" idx="10"/>
          </p:nvPr>
        </p:nvSpPr>
        <p:spPr/>
        <p:txBody>
          <a:bodyPr/>
          <a:lstStyle/>
          <a:p>
            <a:fld id="{BE093035-A9D6-214F-A5BC-A1FE30E2E0E1}" type="slidenum">
              <a:rPr lang="en-US" smtClean="0"/>
              <a:pPr/>
              <a:t>4</a:t>
            </a:fld>
            <a:endParaRPr lang="en-US" dirty="0"/>
          </a:p>
        </p:txBody>
      </p:sp>
    </p:spTree>
    <p:extLst>
      <p:ext uri="{BB962C8B-B14F-4D97-AF65-F5344CB8AC3E}">
        <p14:creationId xmlns:p14="http://schemas.microsoft.com/office/powerpoint/2010/main" val="1319930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4" y="232568"/>
            <a:ext cx="8620125" cy="923545"/>
          </a:xfrm>
        </p:spPr>
        <p:txBody>
          <a:bodyPr>
            <a:noAutofit/>
          </a:bodyPr>
          <a:lstStyle/>
          <a:p>
            <a:pPr algn="ctr"/>
            <a:r>
              <a:rPr lang="en-US" dirty="0" smtClean="0"/>
              <a:t>Competitive Employment Rates in 28 </a:t>
            </a:r>
            <a:br>
              <a:rPr lang="en-US" dirty="0" smtClean="0"/>
            </a:br>
            <a:r>
              <a:rPr lang="en-US" dirty="0" smtClean="0"/>
              <a:t>Randomized Controlled Trials of IPS</a:t>
            </a:r>
            <a:endParaRPr lang="en-US" dirty="0"/>
          </a:p>
        </p:txBody>
      </p:sp>
      <p:sp>
        <p:nvSpPr>
          <p:cNvPr id="7" name="Content Placeholder 6"/>
          <p:cNvSpPr>
            <a:spLocks noGrp="1"/>
          </p:cNvSpPr>
          <p:nvPr>
            <p:ph idx="1"/>
          </p:nvPr>
        </p:nvSpPr>
        <p:spPr>
          <a:xfrm>
            <a:off x="0" y="1459345"/>
            <a:ext cx="8768862" cy="4882840"/>
          </a:xfrm>
        </p:spPr>
        <p:txBody>
          <a:bodyPr>
            <a:noAutofit/>
          </a:bodyPr>
          <a:lstStyle/>
          <a:p>
            <a:pPr marL="0" indent="0" algn="ctr">
              <a:buNone/>
            </a:pPr>
            <a:r>
              <a:rPr lang="en-US" sz="2400" b="1" dirty="0" smtClean="0"/>
              <a:t>We selected the IPS model for the SED because it is evidence-based and well researched.</a:t>
            </a:r>
          </a:p>
          <a:p>
            <a:r>
              <a:rPr lang="en-US" sz="2000" dirty="0" smtClean="0"/>
              <a:t>In </a:t>
            </a:r>
            <a:r>
              <a:rPr lang="en-US" sz="2000" dirty="0"/>
              <a:t>28 randomized controlled </a:t>
            </a:r>
            <a:r>
              <a:rPr lang="en-US" sz="2000" dirty="0" smtClean="0"/>
              <a:t>trials (RCTs) </a:t>
            </a:r>
            <a:r>
              <a:rPr lang="en-US" sz="2000" dirty="0"/>
              <a:t>assessing the effectiveness of IPS for people with serious mental illness, all but one in mainland China found competitive employment outcomes significantly favoring IPS. </a:t>
            </a:r>
            <a:r>
              <a:rPr lang="en-US" sz="2000" dirty="0" smtClean="0"/>
              <a:t>In </a:t>
            </a:r>
            <a:r>
              <a:rPr lang="en-US" sz="2000" dirty="0"/>
              <a:t>the 28 studies (N=6,468), 55% of IPS participants achieved competitive </a:t>
            </a:r>
            <a:r>
              <a:rPr lang="en-US" sz="2000" dirty="0" smtClean="0"/>
              <a:t>employment </a:t>
            </a:r>
            <a:r>
              <a:rPr lang="en-US" sz="2000" dirty="0"/>
              <a:t>compared to 25% of control participants receiving other vocational services (</a:t>
            </a:r>
            <a:r>
              <a:rPr lang="en-US" sz="2000" u="sng" dirty="0">
                <a:hlinkClick r:id="rId3"/>
              </a:rPr>
              <a:t>https://ipsworks.org/index.php/evidence-for-ips</a:t>
            </a:r>
            <a:r>
              <a:rPr lang="en-US" sz="2000" u="sng" dirty="0" smtClean="0">
                <a:hlinkClick r:id="rId3"/>
              </a:rPr>
              <a:t>/</a:t>
            </a:r>
            <a:r>
              <a:rPr lang="en-US" sz="2000" dirty="0" smtClean="0"/>
              <a:t>).</a:t>
            </a:r>
          </a:p>
          <a:p>
            <a:r>
              <a:rPr lang="en-US" sz="2000" dirty="0" smtClean="0"/>
              <a:t>Evidence </a:t>
            </a:r>
            <a:r>
              <a:rPr lang="en-US" sz="2000" dirty="0"/>
              <a:t>for the effectiveness of IPS continues to grow, starting with early studies in the US in the 1990s and 2000s and extending to replication studies throughout Europe, Canada, Australia, Hong Kong and Japan. </a:t>
            </a:r>
            <a:endParaRPr lang="en-US" sz="2000" dirty="0" smtClean="0"/>
          </a:p>
          <a:p>
            <a:r>
              <a:rPr lang="en-US" sz="2000" dirty="0" smtClean="0"/>
              <a:t>IPS </a:t>
            </a:r>
            <a:r>
              <a:rPr lang="en-US" sz="2000" dirty="0"/>
              <a:t>has expanded steadily, spreading to new clinical populations and more mental health settings in the US and worldwide. </a:t>
            </a:r>
          </a:p>
        </p:txBody>
      </p:sp>
      <p:sp>
        <p:nvSpPr>
          <p:cNvPr id="4" name="Slide Number Placeholder 3"/>
          <p:cNvSpPr>
            <a:spLocks noGrp="1"/>
          </p:cNvSpPr>
          <p:nvPr>
            <p:ph type="sldNum" sz="quarter" idx="10"/>
          </p:nvPr>
        </p:nvSpPr>
        <p:spPr/>
        <p:txBody>
          <a:bodyPr/>
          <a:lstStyle/>
          <a:p>
            <a:fld id="{BE093035-A9D6-214F-A5BC-A1FE30E2E0E1}" type="slidenum">
              <a:rPr lang="en-US" smtClean="0"/>
              <a:pPr/>
              <a:t>5</a:t>
            </a:fld>
            <a:endParaRPr lang="en-US" dirty="0"/>
          </a:p>
        </p:txBody>
      </p:sp>
    </p:spTree>
    <p:extLst>
      <p:ext uri="{BB962C8B-B14F-4D97-AF65-F5344CB8AC3E}">
        <p14:creationId xmlns:p14="http://schemas.microsoft.com/office/powerpoint/2010/main" val="3538690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4" y="232568"/>
            <a:ext cx="8620125" cy="923545"/>
          </a:xfrm>
        </p:spPr>
        <p:txBody>
          <a:bodyPr>
            <a:noAutofit/>
          </a:bodyPr>
          <a:lstStyle/>
          <a:p>
            <a:pPr algn="ctr"/>
            <a:r>
              <a:rPr lang="en-US" dirty="0" smtClean="0"/>
              <a:t>Competitive Employment Rates in 28 </a:t>
            </a:r>
            <a:br>
              <a:rPr lang="en-US" dirty="0" smtClean="0"/>
            </a:br>
            <a:r>
              <a:rPr lang="en-US" dirty="0" smtClean="0"/>
              <a:t>Randomized Controlled Trials of IPS (p2)</a:t>
            </a:r>
            <a:endParaRPr lang="en-US" dirty="0"/>
          </a:p>
        </p:txBody>
      </p:sp>
      <p:sp>
        <p:nvSpPr>
          <p:cNvPr id="7" name="Content Placeholder 6"/>
          <p:cNvSpPr>
            <a:spLocks noGrp="1"/>
          </p:cNvSpPr>
          <p:nvPr>
            <p:ph idx="1"/>
          </p:nvPr>
        </p:nvSpPr>
        <p:spPr>
          <a:xfrm>
            <a:off x="187569" y="1570892"/>
            <a:ext cx="8850553" cy="4783016"/>
          </a:xfrm>
        </p:spPr>
        <p:txBody>
          <a:bodyPr>
            <a:noAutofit/>
          </a:bodyPr>
          <a:lstStyle/>
          <a:p>
            <a:r>
              <a:rPr lang="en-US" sz="2000" dirty="0"/>
              <a:t>Recent </a:t>
            </a:r>
            <a:r>
              <a:rPr lang="en-US" sz="2000" dirty="0" smtClean="0"/>
              <a:t>[RCTs] </a:t>
            </a:r>
            <a:r>
              <a:rPr lang="en-US" sz="2000" dirty="0"/>
              <a:t>of IPS include six trials for people with common mental disorders, two for people with substance use disorders, and one for veterans with spinal cord injuries. Eight of these nine studies showed employment outcomes significantly favoring IPS</a:t>
            </a:r>
            <a:r>
              <a:rPr lang="en-US" sz="2000" dirty="0" smtClean="0"/>
              <a:t>.</a:t>
            </a:r>
          </a:p>
          <a:p>
            <a:r>
              <a:rPr lang="en-US" sz="2000" dirty="0" smtClean="0"/>
              <a:t>Large-scale </a:t>
            </a:r>
            <a:r>
              <a:rPr lang="en-US" sz="2000" dirty="0"/>
              <a:t>IPS trials in other populations are in progress, including three for people with substance use </a:t>
            </a:r>
            <a:r>
              <a:rPr lang="en-US" sz="2000" dirty="0" smtClean="0"/>
              <a:t>disorders [in the US, the UK, and Norway]. </a:t>
            </a:r>
            <a:r>
              <a:rPr lang="en-US" sz="2000" dirty="0"/>
              <a:t>Several small, </a:t>
            </a:r>
            <a:r>
              <a:rPr lang="en-US" sz="2000" dirty="0" smtClean="0"/>
              <a:t>[RCTs] </a:t>
            </a:r>
            <a:r>
              <a:rPr lang="en-US" sz="2000" dirty="0"/>
              <a:t>of IPS for people with criminal justice involvement have been </a:t>
            </a:r>
            <a:r>
              <a:rPr lang="en-US" sz="2000" dirty="0" smtClean="0"/>
              <a:t>completed, </a:t>
            </a:r>
            <a:r>
              <a:rPr lang="en-US" sz="2000" dirty="0"/>
              <a:t>with a large-scale US </a:t>
            </a:r>
            <a:r>
              <a:rPr lang="en-US" sz="2000" dirty="0" smtClean="0"/>
              <a:t>trial [starting in 2021]. </a:t>
            </a:r>
            <a:r>
              <a:rPr lang="en-US" sz="2000" dirty="0"/>
              <a:t>Following pilot work, large IPS trials are planned or underway for people with autism spectrum disorder, borderline personality disorder, and chronic pain</a:t>
            </a:r>
            <a:r>
              <a:rPr lang="en-US" sz="2000" dirty="0" smtClean="0"/>
              <a:t>.</a:t>
            </a:r>
          </a:p>
          <a:p>
            <a:r>
              <a:rPr lang="en-US" sz="2000" dirty="0" smtClean="0"/>
              <a:t>For </a:t>
            </a:r>
            <a:r>
              <a:rPr lang="en-US" sz="2000" dirty="0"/>
              <a:t>more details, see: Bond GR, Drake RE, Becker DR. An update on randomized controlled trials of evidence-based supported employment. Psychiatric Rehabilitation Journal 2008;31:280-290.</a:t>
            </a:r>
          </a:p>
          <a:p>
            <a:endParaRPr lang="en-US" sz="2000" dirty="0"/>
          </a:p>
        </p:txBody>
      </p:sp>
      <p:sp>
        <p:nvSpPr>
          <p:cNvPr id="4" name="Slide Number Placeholder 3"/>
          <p:cNvSpPr>
            <a:spLocks noGrp="1"/>
          </p:cNvSpPr>
          <p:nvPr>
            <p:ph type="sldNum" sz="quarter" idx="10"/>
          </p:nvPr>
        </p:nvSpPr>
        <p:spPr/>
        <p:txBody>
          <a:bodyPr/>
          <a:lstStyle/>
          <a:p>
            <a:fld id="{BE093035-A9D6-214F-A5BC-A1FE30E2E0E1}" type="slidenum">
              <a:rPr lang="en-US" smtClean="0"/>
              <a:pPr/>
              <a:t>6</a:t>
            </a:fld>
            <a:endParaRPr lang="en-US" dirty="0"/>
          </a:p>
        </p:txBody>
      </p:sp>
    </p:spTree>
    <p:extLst>
      <p:ext uri="{BB962C8B-B14F-4D97-AF65-F5344CB8AC3E}">
        <p14:creationId xmlns:p14="http://schemas.microsoft.com/office/powerpoint/2010/main" val="197416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Demonstration Site Locations by State</a:t>
            </a:r>
            <a:endParaRPr lang="en-US" dirty="0"/>
          </a:p>
        </p:txBody>
      </p:sp>
      <p:sp>
        <p:nvSpPr>
          <p:cNvPr id="3" name="Content Placeholder 2"/>
          <p:cNvSpPr>
            <a:spLocks noGrp="1"/>
          </p:cNvSpPr>
          <p:nvPr>
            <p:ph sz="half" idx="1"/>
          </p:nvPr>
        </p:nvSpPr>
        <p:spPr>
          <a:xfrm>
            <a:off x="474262" y="1467509"/>
            <a:ext cx="3886200" cy="4945814"/>
          </a:xfrm>
        </p:spPr>
        <p:txBody>
          <a:bodyPr>
            <a:noAutofit/>
          </a:bodyPr>
          <a:lstStyle/>
          <a:p>
            <a:pPr marL="0" indent="0">
              <a:buNone/>
            </a:pPr>
            <a:r>
              <a:rPr lang="en-US" sz="2400" dirty="0"/>
              <a:t>California	</a:t>
            </a:r>
          </a:p>
          <a:p>
            <a:pPr marL="0" indent="0">
              <a:buNone/>
            </a:pPr>
            <a:r>
              <a:rPr lang="en-US" sz="2400" dirty="0"/>
              <a:t>Colorado</a:t>
            </a:r>
          </a:p>
          <a:p>
            <a:pPr marL="0" indent="0">
              <a:buNone/>
            </a:pPr>
            <a:r>
              <a:rPr lang="en-US" sz="2400" dirty="0"/>
              <a:t>Florida</a:t>
            </a:r>
          </a:p>
          <a:p>
            <a:pPr marL="0" indent="0">
              <a:buNone/>
            </a:pPr>
            <a:r>
              <a:rPr lang="en-US" sz="2400" dirty="0"/>
              <a:t>Illinois</a:t>
            </a:r>
          </a:p>
          <a:p>
            <a:pPr marL="0" indent="0">
              <a:buNone/>
            </a:pPr>
            <a:r>
              <a:rPr lang="en-US" sz="2400" dirty="0"/>
              <a:t>Kansas</a:t>
            </a:r>
          </a:p>
          <a:p>
            <a:pPr marL="0" indent="0">
              <a:buNone/>
            </a:pPr>
            <a:r>
              <a:rPr lang="en-US" sz="2400" dirty="0"/>
              <a:t>Kentucky</a:t>
            </a:r>
          </a:p>
          <a:p>
            <a:pPr marL="0" indent="0">
              <a:buNone/>
            </a:pPr>
            <a:r>
              <a:rPr lang="en-US" sz="2400" dirty="0"/>
              <a:t>Massachusetts</a:t>
            </a:r>
          </a:p>
          <a:p>
            <a:pPr marL="0" indent="0">
              <a:buNone/>
            </a:pPr>
            <a:r>
              <a:rPr lang="en-US" sz="2400" dirty="0"/>
              <a:t>Maryland</a:t>
            </a:r>
          </a:p>
          <a:p>
            <a:pPr marL="0" indent="0">
              <a:buNone/>
            </a:pPr>
            <a:r>
              <a:rPr lang="en-US" sz="2400" dirty="0"/>
              <a:t>Michigan</a:t>
            </a:r>
          </a:p>
          <a:p>
            <a:pPr marL="0" indent="0">
              <a:buNone/>
            </a:pPr>
            <a:r>
              <a:rPr lang="en-US" sz="2400" dirty="0"/>
              <a:t>Minnesota</a:t>
            </a:r>
          </a:p>
          <a:p>
            <a:pPr marL="0" indent="0">
              <a:buNone/>
            </a:pPr>
            <a:endParaRPr lang="en-US" sz="2400" dirty="0" smtClean="0"/>
          </a:p>
        </p:txBody>
      </p:sp>
      <p:sp>
        <p:nvSpPr>
          <p:cNvPr id="4" name="Content Placeholder 3"/>
          <p:cNvSpPr>
            <a:spLocks noGrp="1"/>
          </p:cNvSpPr>
          <p:nvPr>
            <p:ph sz="half" idx="2"/>
          </p:nvPr>
        </p:nvSpPr>
        <p:spPr>
          <a:xfrm>
            <a:off x="4629150" y="1467509"/>
            <a:ext cx="3886200" cy="4874805"/>
          </a:xfrm>
        </p:spPr>
        <p:txBody>
          <a:bodyPr>
            <a:noAutofit/>
          </a:bodyPr>
          <a:lstStyle/>
          <a:p>
            <a:pPr marL="0" indent="0">
              <a:buNone/>
            </a:pPr>
            <a:r>
              <a:rPr lang="en-US" sz="2400" dirty="0"/>
              <a:t>New Jersey</a:t>
            </a:r>
          </a:p>
          <a:p>
            <a:pPr marL="0" indent="0">
              <a:buNone/>
            </a:pPr>
            <a:r>
              <a:rPr lang="en-US" sz="2400" dirty="0"/>
              <a:t>North Carolina</a:t>
            </a:r>
          </a:p>
          <a:p>
            <a:pPr marL="0" indent="0">
              <a:buNone/>
            </a:pPr>
            <a:r>
              <a:rPr lang="en-US" sz="2400" dirty="0"/>
              <a:t>Ohio</a:t>
            </a:r>
          </a:p>
          <a:p>
            <a:pPr marL="0" indent="0">
              <a:buNone/>
            </a:pPr>
            <a:r>
              <a:rPr lang="en-US" sz="2400" dirty="0" smtClean="0"/>
              <a:t>Oklahoma</a:t>
            </a:r>
          </a:p>
          <a:p>
            <a:pPr marL="0" indent="0">
              <a:buNone/>
            </a:pPr>
            <a:r>
              <a:rPr lang="en-US" sz="2400" dirty="0" smtClean="0"/>
              <a:t>Oregon</a:t>
            </a:r>
            <a:endParaRPr lang="en-US" sz="2400" dirty="0"/>
          </a:p>
          <a:p>
            <a:pPr marL="0" indent="0">
              <a:buNone/>
            </a:pPr>
            <a:r>
              <a:rPr lang="en-US" sz="2400" dirty="0"/>
              <a:t>South Carolina</a:t>
            </a:r>
          </a:p>
          <a:p>
            <a:pPr marL="0" indent="0">
              <a:buNone/>
            </a:pPr>
            <a:r>
              <a:rPr lang="en-US" sz="2400" dirty="0" smtClean="0"/>
              <a:t>Tennessee</a:t>
            </a:r>
            <a:endParaRPr lang="en-US" sz="2400" dirty="0"/>
          </a:p>
          <a:p>
            <a:pPr marL="0" indent="0">
              <a:buNone/>
            </a:pPr>
            <a:r>
              <a:rPr lang="en-US" sz="2400" dirty="0" smtClean="0"/>
              <a:t>Texas</a:t>
            </a:r>
            <a:endParaRPr lang="en-US" sz="2400" dirty="0"/>
          </a:p>
          <a:p>
            <a:pPr marL="0" indent="0">
              <a:buNone/>
            </a:pPr>
            <a:r>
              <a:rPr lang="en-US" sz="2400" dirty="0"/>
              <a:t>Virginia</a:t>
            </a:r>
          </a:p>
          <a:p>
            <a:pPr marL="0" indent="0">
              <a:buNone/>
            </a:pPr>
            <a:r>
              <a:rPr lang="en-US" sz="2400" dirty="0"/>
              <a:t>Washington</a:t>
            </a:r>
          </a:p>
          <a:p>
            <a:pPr marL="0" indent="0">
              <a:buNone/>
            </a:pPr>
            <a:r>
              <a:rPr lang="en-US" sz="2400" dirty="0"/>
              <a:t>Wisconsin</a:t>
            </a:r>
          </a:p>
          <a:p>
            <a:pPr marL="0" indent="0">
              <a:buNone/>
            </a:pPr>
            <a:endParaRPr lang="en-US" sz="2400" dirty="0"/>
          </a:p>
        </p:txBody>
      </p:sp>
      <p:sp>
        <p:nvSpPr>
          <p:cNvPr id="5" name="Slide Number Placeholder 4"/>
          <p:cNvSpPr>
            <a:spLocks noGrp="1"/>
          </p:cNvSpPr>
          <p:nvPr>
            <p:ph type="sldNum" sz="quarter" idx="12"/>
          </p:nvPr>
        </p:nvSpPr>
        <p:spPr/>
        <p:txBody>
          <a:bodyPr/>
          <a:lstStyle/>
          <a:p>
            <a:fld id="{BE093035-A9D6-214F-A5BC-A1FE30E2E0E1}" type="slidenum">
              <a:rPr lang="en-US" smtClean="0"/>
              <a:t>7</a:t>
            </a:fld>
            <a:endParaRPr lang="en-US"/>
          </a:p>
        </p:txBody>
      </p:sp>
    </p:spTree>
    <p:extLst>
      <p:ext uri="{BB962C8B-B14F-4D97-AF65-F5344CB8AC3E}">
        <p14:creationId xmlns:p14="http://schemas.microsoft.com/office/powerpoint/2010/main" val="227562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Controlled Trial Design for SED</a:t>
            </a:r>
            <a:endParaRPr lang="en-US" dirty="0"/>
          </a:p>
        </p:txBody>
      </p:sp>
      <p:sp>
        <p:nvSpPr>
          <p:cNvPr id="3" name="Content Placeholder 2"/>
          <p:cNvSpPr>
            <a:spLocks noGrp="1"/>
          </p:cNvSpPr>
          <p:nvPr>
            <p:ph idx="1"/>
          </p:nvPr>
        </p:nvSpPr>
        <p:spPr>
          <a:xfrm>
            <a:off x="187570" y="1706880"/>
            <a:ext cx="8163190" cy="4541520"/>
          </a:xfrm>
        </p:spPr>
        <p:txBody>
          <a:bodyPr>
            <a:normAutofit/>
          </a:bodyPr>
          <a:lstStyle/>
          <a:p>
            <a:r>
              <a:rPr lang="en-US" sz="2400" dirty="0"/>
              <a:t>The </a:t>
            </a:r>
            <a:r>
              <a:rPr lang="en-US" sz="2400" dirty="0" smtClean="0"/>
              <a:t>SED uses </a:t>
            </a:r>
            <a:r>
              <a:rPr lang="en-US" sz="2400" dirty="0"/>
              <a:t>a random assignment design to assign </a:t>
            </a:r>
            <a:r>
              <a:rPr lang="en-US" sz="2400" dirty="0" smtClean="0"/>
              <a:t>2,960 </a:t>
            </a:r>
            <a:r>
              <a:rPr lang="en-US" sz="2400" dirty="0"/>
              <a:t>participants to one of two treatment groups (Full Services or Basic Services) or to a control group (Usual Services).  </a:t>
            </a:r>
            <a:endParaRPr lang="en-US" sz="2400" dirty="0" smtClean="0"/>
          </a:p>
          <a:p>
            <a:pPr marL="0" indent="0">
              <a:buNone/>
            </a:pPr>
            <a:endParaRPr lang="en-US" sz="2400" dirty="0" smtClean="0"/>
          </a:p>
          <a:p>
            <a:r>
              <a:rPr lang="en-US" sz="2400" dirty="0" smtClean="0"/>
              <a:t>For </a:t>
            </a:r>
            <a:r>
              <a:rPr lang="en-US" sz="2400" dirty="0"/>
              <a:t>36 months, participants receives </a:t>
            </a:r>
            <a:r>
              <a:rPr lang="en-US" sz="2400" dirty="0" smtClean="0"/>
              <a:t>services </a:t>
            </a:r>
            <a:r>
              <a:rPr lang="en-US" sz="2400" dirty="0"/>
              <a:t>based on their assignment.  These services include systematic medication management, health care management and care-coordination services, and long-term employment services </a:t>
            </a:r>
            <a:r>
              <a:rPr lang="en-US" sz="2400" dirty="0" smtClean="0"/>
              <a:t>under the IPS </a:t>
            </a:r>
            <a:r>
              <a:rPr lang="en-US" sz="2400" dirty="0"/>
              <a:t>model.</a:t>
            </a:r>
            <a:endParaRPr lang="en-US" dirty="0"/>
          </a:p>
        </p:txBody>
      </p:sp>
      <p:sp>
        <p:nvSpPr>
          <p:cNvPr id="4" name="Slide Number Placeholder 3"/>
          <p:cNvSpPr>
            <a:spLocks noGrp="1"/>
          </p:cNvSpPr>
          <p:nvPr>
            <p:ph type="sldNum" sz="quarter" idx="10"/>
          </p:nvPr>
        </p:nvSpPr>
        <p:spPr/>
        <p:txBody>
          <a:bodyPr/>
          <a:lstStyle/>
          <a:p>
            <a:fld id="{BE093035-A9D6-214F-A5BC-A1FE30E2E0E1}" type="slidenum">
              <a:rPr lang="en-US" smtClean="0"/>
              <a:pPr/>
              <a:t>8</a:t>
            </a:fld>
            <a:endParaRPr lang="en-US" dirty="0"/>
          </a:p>
        </p:txBody>
      </p:sp>
    </p:spTree>
    <p:extLst>
      <p:ext uri="{BB962C8B-B14F-4D97-AF65-F5344CB8AC3E}">
        <p14:creationId xmlns:p14="http://schemas.microsoft.com/office/powerpoint/2010/main" val="2771038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Controlled Trial Design (p2)</a:t>
            </a:r>
            <a:endParaRPr lang="en-US" dirty="0"/>
          </a:p>
        </p:txBody>
      </p:sp>
      <p:sp>
        <p:nvSpPr>
          <p:cNvPr id="3" name="Content Placeholder 2"/>
          <p:cNvSpPr>
            <a:spLocks noGrp="1"/>
          </p:cNvSpPr>
          <p:nvPr>
            <p:ph idx="1"/>
          </p:nvPr>
        </p:nvSpPr>
        <p:spPr>
          <a:xfrm>
            <a:off x="164124" y="1706880"/>
            <a:ext cx="8604738" cy="4470210"/>
          </a:xfrm>
        </p:spPr>
        <p:txBody>
          <a:bodyPr>
            <a:normAutofit/>
          </a:bodyPr>
          <a:lstStyle/>
          <a:p>
            <a:r>
              <a:rPr lang="en-US" dirty="0"/>
              <a:t>Our key considerations </a:t>
            </a:r>
            <a:r>
              <a:rPr lang="en-US" sz="2400" dirty="0"/>
              <a:t>for</a:t>
            </a:r>
            <a:r>
              <a:rPr lang="en-US" dirty="0"/>
              <a:t> a randomization scheme included level of predictability and outcome balance across the three study arms: Full-Service, Basic-Service, and Usual service groups. </a:t>
            </a:r>
            <a:endParaRPr lang="en-US" dirty="0" smtClean="0"/>
          </a:p>
          <a:p>
            <a:endParaRPr lang="en-US" dirty="0" smtClean="0"/>
          </a:p>
          <a:p>
            <a:r>
              <a:rPr lang="en-US" dirty="0" smtClean="0"/>
              <a:t>The </a:t>
            </a:r>
            <a:r>
              <a:rPr lang="en-US" dirty="0"/>
              <a:t>randomization </a:t>
            </a:r>
            <a:r>
              <a:rPr lang="en-US" dirty="0" smtClean="0"/>
              <a:t>design we use yields </a:t>
            </a:r>
            <a:r>
              <a:rPr lang="en-US" dirty="0"/>
              <a:t>a balanced allocation with assignment of the same number of enrollees to each study arm at each site. </a:t>
            </a:r>
            <a:endParaRPr lang="en-US" dirty="0" smtClean="0"/>
          </a:p>
          <a:p>
            <a:endParaRPr lang="en-US" sz="2000" dirty="0" smtClean="0"/>
          </a:p>
          <a:p>
            <a:r>
              <a:rPr lang="en-US" sz="2000" dirty="0" smtClean="0"/>
              <a:t>We </a:t>
            </a:r>
            <a:r>
              <a:rPr lang="en-US" sz="2000" dirty="0"/>
              <a:t>seek to achieve the same number of enrollees in each study arm for four </a:t>
            </a:r>
            <a:r>
              <a:rPr lang="en-US" sz="2000" dirty="0" smtClean="0"/>
              <a:t>subgroups: SSI </a:t>
            </a:r>
            <a:r>
              <a:rPr lang="en-US" sz="2000" dirty="0"/>
              <a:t>applicants age 18 to 34; SSI applicants age 35 to </a:t>
            </a:r>
            <a:r>
              <a:rPr lang="en-US" sz="2000" dirty="0" smtClean="0"/>
              <a:t>50; </a:t>
            </a:r>
            <a:r>
              <a:rPr lang="en-US" sz="2000" dirty="0"/>
              <a:t>SSDI applicants age 18 to 34; and SSDI applicants age 35 to </a:t>
            </a:r>
            <a:r>
              <a:rPr lang="en-US" sz="2000" dirty="0" smtClean="0"/>
              <a:t>50. </a:t>
            </a:r>
            <a:endParaRPr lang="en-US" sz="2000" dirty="0"/>
          </a:p>
          <a:p>
            <a:endParaRPr lang="en-US" dirty="0"/>
          </a:p>
        </p:txBody>
      </p:sp>
      <p:sp>
        <p:nvSpPr>
          <p:cNvPr id="4" name="Slide Number Placeholder 3"/>
          <p:cNvSpPr>
            <a:spLocks noGrp="1"/>
          </p:cNvSpPr>
          <p:nvPr>
            <p:ph type="sldNum" sz="quarter" idx="10"/>
          </p:nvPr>
        </p:nvSpPr>
        <p:spPr/>
        <p:txBody>
          <a:bodyPr/>
          <a:lstStyle/>
          <a:p>
            <a:fld id="{BE093035-A9D6-214F-A5BC-A1FE30E2E0E1}" type="slidenum">
              <a:rPr lang="en-US" smtClean="0"/>
              <a:pPr/>
              <a:t>9</a:t>
            </a:fld>
            <a:endParaRPr lang="en-US" dirty="0"/>
          </a:p>
        </p:txBody>
      </p:sp>
    </p:spTree>
    <p:extLst>
      <p:ext uri="{BB962C8B-B14F-4D97-AF65-F5344CB8AC3E}">
        <p14:creationId xmlns:p14="http://schemas.microsoft.com/office/powerpoint/2010/main" val="27634139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AD250EDD34FF42A03D569C3CC09596" ma:contentTypeVersion="0" ma:contentTypeDescription="Create a new document." ma:contentTypeScope="" ma:versionID="eb132e61247a828bc062a31ac9abed1b">
  <xsd:schema xmlns:xsd="http://www.w3.org/2001/XMLSchema" xmlns:xs="http://www.w3.org/2001/XMLSchema" xmlns:p="http://schemas.microsoft.com/office/2006/metadata/properties" targetNamespace="http://schemas.microsoft.com/office/2006/metadata/properties" ma:root="true" ma:fieldsID="658447ac103a8dc4d0e9daeaf8f4e61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C9EB57-AC99-4DDF-9E59-804810B15D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102B9D9-B55F-4EBE-846B-D69675A6734B}">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www.w3.org/XML/1998/namespace"/>
  </ds:schemaRefs>
</ds:datastoreItem>
</file>

<file path=customXml/itemProps3.xml><?xml version="1.0" encoding="utf-8"?>
<ds:datastoreItem xmlns:ds="http://schemas.openxmlformats.org/officeDocument/2006/customXml" ds:itemID="{84ACE225-FB26-44E0-90E1-1874877924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7802</TotalTime>
  <Words>1239</Words>
  <Application>Microsoft Office PowerPoint</Application>
  <PresentationFormat>Overhead</PresentationFormat>
  <Paragraphs>142</Paragraphs>
  <Slides>16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Tahoma</vt:lpstr>
      <vt:lpstr>Trebuchet MS</vt:lpstr>
      <vt:lpstr>Wingdings</vt:lpstr>
      <vt:lpstr>Office Theme</vt:lpstr>
      <vt:lpstr>Overview of the  Supported Employment Demonstration  (SED) </vt:lpstr>
      <vt:lpstr>Supported Employment Demonstration (SED)</vt:lpstr>
      <vt:lpstr>Target Population</vt:lpstr>
      <vt:lpstr>Intervention Package</vt:lpstr>
      <vt:lpstr>Competitive Employment Rates in 28  Randomized Controlled Trials of IPS</vt:lpstr>
      <vt:lpstr>Competitive Employment Rates in 28  Randomized Controlled Trials of IPS (p2)</vt:lpstr>
      <vt:lpstr>Demonstration Site Locations by State</vt:lpstr>
      <vt:lpstr>Randomized Controlled Trial Design for SED</vt:lpstr>
      <vt:lpstr>Randomized Controlled Trial Design (p2)</vt:lpstr>
      <vt:lpstr>Full-Service Treatment Arm: Services</vt:lpstr>
      <vt:lpstr>Basic Treatment Arm: Services</vt:lpstr>
      <vt:lpstr>Usual Services Group for the SED</vt:lpstr>
      <vt:lpstr>Study Timeline</vt:lpstr>
      <vt:lpstr> Outcomes of Interest</vt:lpstr>
      <vt:lpstr>Secondary Outcomes</vt:lpstr>
      <vt:lpstr>Study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Vince Wright</cp:lastModifiedBy>
  <cp:revision>158</cp:revision>
  <cp:lastPrinted>2017-11-25T18:47:03Z</cp:lastPrinted>
  <dcterms:created xsi:type="dcterms:W3CDTF">2017-01-05T18:36:09Z</dcterms:created>
  <dcterms:modified xsi:type="dcterms:W3CDTF">2021-08-26T11:32:48Z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-17878231</vt:i4>
  </property>
  <property fmtid="{D5CDD505-2E9C-101B-9397-08002B2CF9AE}" pid="3" name="_NewReviewCycle">
    <vt:lpwstr/>
  </property>
  <property fmtid="{D5CDD505-2E9C-101B-9397-08002B2CF9AE}" pid="4" name="_EmailSubject">
    <vt:lpwstr>PowerPoint edits for SED NASMHPD presentation?</vt:lpwstr>
  </property>
  <property fmtid="{D5CDD505-2E9C-101B-9397-08002B2CF9AE}" pid="5" name="_AuthorEmail">
    <vt:lpwstr>Kimberly.Colon@ssa.gov</vt:lpwstr>
  </property>
  <property fmtid="{D5CDD505-2E9C-101B-9397-08002B2CF9AE}" pid="6" name="_AuthorEmailDisplayName">
    <vt:lpwstr>Colon, Kimberly</vt:lpwstr>
  </property>
  <property fmtid="{D5CDD505-2E9C-101B-9397-08002B2CF9AE}" pid="7" name="_PreviousAdHocReviewCycleID">
    <vt:i4>983581368</vt:i4>
  </property>
  <property fmtid="{D5CDD505-2E9C-101B-9397-08002B2CF9AE}" pid="8" name="ContentTypeId">
    <vt:lpwstr>0x010100E3AD250EDD34FF42A03D569C3CC09596</vt:lpwstr>
  </property>
</Properties>
</file>